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427" r:id="rId2"/>
    <p:sldId id="465" r:id="rId3"/>
    <p:sldId id="512" r:id="rId4"/>
    <p:sldId id="448" r:id="rId5"/>
    <p:sldId id="513" r:id="rId6"/>
    <p:sldId id="522" r:id="rId7"/>
    <p:sldId id="521" r:id="rId8"/>
    <p:sldId id="523" r:id="rId9"/>
    <p:sldId id="509" r:id="rId10"/>
    <p:sldId id="510" r:id="rId11"/>
    <p:sldId id="516" r:id="rId12"/>
    <p:sldId id="524" r:id="rId13"/>
    <p:sldId id="528" r:id="rId14"/>
    <p:sldId id="262" r:id="rId15"/>
    <p:sldId id="531" r:id="rId16"/>
    <p:sldId id="530" r:id="rId17"/>
    <p:sldId id="462" r:id="rId18"/>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F2A"/>
    <a:srgbClr val="42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41" autoAdjust="0"/>
    <p:restoredTop sz="94672"/>
  </p:normalViewPr>
  <p:slideViewPr>
    <p:cSldViewPr snapToGrid="0" snapToObjects="1">
      <p:cViewPr varScale="1">
        <p:scale>
          <a:sx n="32" d="100"/>
          <a:sy n="32"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_cD3-03eH-n7HvZ5DfkX2Z_B7v4SMoVh\0.%20REINICIA%20ENVASES\Jornada%2028%20marzo\Datos%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ortcut-targets-by-id\1_cD3-03eH-n7HvZ5DfkX2Z_B7v4SMoVh\0.%20REINICIA%20ENVASES\Jornada%2028%20marzo\Datos%20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ortcut-targets-by-id\1_cD3-03eH-n7HvZ5DfkX2Z_B7v4SMoVh\0.%20REINICIA%20ENVASES\Jornada%2028%20marzo\Datos%20exc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1_cD3-03eH-n7HvZ5DfkX2Z_B7v4SMoVh\0.%20REINICIA%20ENVASES\Jornada%2028%20marzo\Datos%20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1_cD3-03eH-n7HvZ5DfkX2Z_B7v4SMoVh\0.%20REINICIA%20ENVASES\Jornada%2028%20marzo\Datos%20exce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83780127544574"/>
          <c:y val="3.29355422910516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'Datos RAP'!$F$2</c:f>
              <c:strCache>
                <c:ptCount val="1"/>
                <c:pt idx="0">
                  <c:v>Nº productores AEE</c:v>
                </c:pt>
              </c:strCache>
            </c:strRef>
          </c:tx>
          <c:spPr>
            <a:solidFill>
              <a:srgbClr val="660033"/>
            </a:solidFill>
            <a:ln>
              <a:noFill/>
            </a:ln>
            <a:effectLst/>
          </c:spPr>
          <c:invertIfNegative val="0"/>
          <c:cat>
            <c:strRef>
              <c:f>'Datos RAP'!$E$3:$E$4</c:f>
              <c:strCache>
                <c:ptCount val="2"/>
                <c:pt idx="0">
                  <c:v>Españoles</c:v>
                </c:pt>
                <c:pt idx="1">
                  <c:v>Extranjeros</c:v>
                </c:pt>
              </c:strCache>
            </c:strRef>
          </c:cat>
          <c:val>
            <c:numRef>
              <c:f>'Datos RAP'!$F$3:$F$4</c:f>
              <c:numCache>
                <c:formatCode>#,##0</c:formatCode>
                <c:ptCount val="2"/>
                <c:pt idx="0">
                  <c:v>3839</c:v>
                </c:pt>
                <c:pt idx="1">
                  <c:v>744</c:v>
                </c:pt>
              </c:numCache>
            </c:numRef>
          </c:val>
          <c:extLst xmlns:c16r2="http://schemas.microsoft.com/office/drawing/2015/06/chart">
            <c:ext xmlns:c16="http://schemas.microsoft.com/office/drawing/2014/chart" uri="{C3380CC4-5D6E-409C-BE32-E72D297353CC}">
              <c16:uniqueId val="{00000000-761F-42B5-AE4B-B6C3A7A2D370}"/>
            </c:ext>
          </c:extLst>
        </c:ser>
        <c:dLbls>
          <c:showLegendKey val="0"/>
          <c:showVal val="0"/>
          <c:showCatName val="0"/>
          <c:showSerName val="0"/>
          <c:showPercent val="0"/>
          <c:showBubbleSize val="0"/>
        </c:dLbls>
        <c:gapWidth val="219"/>
        <c:overlap val="-27"/>
        <c:axId val="556837680"/>
        <c:axId val="556828664"/>
      </c:barChart>
      <c:catAx>
        <c:axId val="55683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56828664"/>
        <c:crosses val="autoZero"/>
        <c:auto val="1"/>
        <c:lblAlgn val="ctr"/>
        <c:lblOffset val="100"/>
        <c:noMultiLvlLbl val="0"/>
      </c:catAx>
      <c:valAx>
        <c:axId val="55682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568376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83780127544574"/>
          <c:y val="3.29355422910516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'Datos RAP'!$K$2</c:f>
              <c:strCache>
                <c:ptCount val="1"/>
                <c:pt idx="0">
                  <c:v>Nº productores PYA</c:v>
                </c:pt>
              </c:strCache>
            </c:strRef>
          </c:tx>
          <c:spPr>
            <a:solidFill>
              <a:srgbClr val="660033"/>
            </a:solidFill>
            <a:ln>
              <a:noFill/>
            </a:ln>
            <a:effectLst/>
          </c:spPr>
          <c:invertIfNegative val="0"/>
          <c:cat>
            <c:strRef>
              <c:f>'Datos RAP'!$J$3:$J$4</c:f>
              <c:strCache>
                <c:ptCount val="2"/>
                <c:pt idx="0">
                  <c:v>Españoles</c:v>
                </c:pt>
                <c:pt idx="1">
                  <c:v>Extranjeros</c:v>
                </c:pt>
              </c:strCache>
            </c:strRef>
          </c:cat>
          <c:val>
            <c:numRef>
              <c:f>'Datos RAP'!$K$3:$K$4</c:f>
              <c:numCache>
                <c:formatCode>#,##0</c:formatCode>
                <c:ptCount val="2"/>
                <c:pt idx="0">
                  <c:v>3839</c:v>
                </c:pt>
                <c:pt idx="1">
                  <c:v>744</c:v>
                </c:pt>
              </c:numCache>
            </c:numRef>
          </c:val>
          <c:extLst xmlns:c16r2="http://schemas.microsoft.com/office/drawing/2015/06/chart">
            <c:ext xmlns:c16="http://schemas.microsoft.com/office/drawing/2014/chart" uri="{C3380CC4-5D6E-409C-BE32-E72D297353CC}">
              <c16:uniqueId val="{00000000-5789-4CDA-8E7A-3DB308ABDD72}"/>
            </c:ext>
          </c:extLst>
        </c:ser>
        <c:dLbls>
          <c:showLegendKey val="0"/>
          <c:showVal val="0"/>
          <c:showCatName val="0"/>
          <c:showSerName val="0"/>
          <c:showPercent val="0"/>
          <c:showBubbleSize val="0"/>
        </c:dLbls>
        <c:gapWidth val="219"/>
        <c:overlap val="-27"/>
        <c:axId val="556829448"/>
        <c:axId val="556831016"/>
      </c:barChart>
      <c:catAx>
        <c:axId val="55682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56831016"/>
        <c:crosses val="autoZero"/>
        <c:auto val="1"/>
        <c:lblAlgn val="ctr"/>
        <c:lblOffset val="100"/>
        <c:noMultiLvlLbl val="0"/>
      </c:catAx>
      <c:valAx>
        <c:axId val="556831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568294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95C03-A672-4C56-93D5-509ABF889018}" type="doc">
      <dgm:prSet loTypeId="urn:microsoft.com/office/officeart/2005/8/layout/process1" loCatId="process" qsTypeId="urn:microsoft.com/office/officeart/2005/8/quickstyle/simple1" qsCatId="simple" csTypeId="urn:microsoft.com/office/officeart/2005/8/colors/accent0_1" csCatId="mainScheme" phldr="1"/>
      <dgm:spPr/>
    </dgm:pt>
    <dgm:pt modelId="{0310408F-1D1F-4206-BF5B-39BD68A8F135}">
      <dgm:prSet phldrT="[Texto]" custT="1"/>
      <dgm:spPr/>
      <dgm:t>
        <a:bodyPr/>
        <a:lstStyle/>
        <a:p>
          <a:r>
            <a:rPr lang="es-ES" sz="2400" dirty="0">
              <a:solidFill>
                <a:srgbClr val="421F2A"/>
              </a:solidFill>
              <a:latin typeface="Avenir Book"/>
            </a:rPr>
            <a:t>Aceite</a:t>
          </a:r>
        </a:p>
        <a:p>
          <a:r>
            <a:rPr lang="es-ES" sz="2400" dirty="0">
              <a:solidFill>
                <a:srgbClr val="421F2A"/>
              </a:solidFill>
              <a:latin typeface="Avenir Book"/>
            </a:rPr>
            <a:t>Gas circuito refrigerante</a:t>
          </a:r>
        </a:p>
        <a:p>
          <a:r>
            <a:rPr lang="es-ES" sz="2400" dirty="0">
              <a:solidFill>
                <a:srgbClr val="421F2A"/>
              </a:solidFill>
              <a:latin typeface="Avenir Book"/>
            </a:rPr>
            <a:t>Gases de las espumas</a:t>
          </a:r>
        </a:p>
        <a:p>
          <a:r>
            <a:rPr lang="es-ES" sz="2400" dirty="0">
              <a:solidFill>
                <a:srgbClr val="421F2A"/>
              </a:solidFill>
              <a:latin typeface="Avenir Book"/>
            </a:rPr>
            <a:t>Plástico PUR</a:t>
          </a:r>
          <a:endParaRPr lang="es-ES" sz="2400" dirty="0"/>
        </a:p>
      </dgm:t>
    </dgm:pt>
    <dgm:pt modelId="{96FAB4C3-F58E-4BE8-BF15-014B329DC107}" type="parTrans" cxnId="{8B6F8B90-836E-410B-815B-70664CE2BDA6}">
      <dgm:prSet/>
      <dgm:spPr/>
      <dgm:t>
        <a:bodyPr/>
        <a:lstStyle/>
        <a:p>
          <a:endParaRPr lang="es-ES"/>
        </a:p>
      </dgm:t>
    </dgm:pt>
    <dgm:pt modelId="{40A23EBD-6A6A-4E59-9980-2BBF5B8B5998}" type="sibTrans" cxnId="{8B6F8B90-836E-410B-815B-70664CE2BDA6}">
      <dgm:prSet/>
      <dgm:spPr/>
      <dgm:t>
        <a:bodyPr/>
        <a:lstStyle/>
        <a:p>
          <a:endParaRPr lang="es-ES"/>
        </a:p>
      </dgm:t>
    </dgm:pt>
    <dgm:pt modelId="{72C64B7B-F25E-4254-9F5F-7B16304B2D2E}">
      <dgm:prSet phldrT="[Texto]" custT="1"/>
      <dgm:spPr/>
      <dgm:t>
        <a:bodyPr/>
        <a:lstStyle/>
        <a:p>
          <a:pPr marL="0" lvl="0" algn="ctr" defTabSz="1066800">
            <a:lnSpc>
              <a:spcPct val="90000"/>
            </a:lnSpc>
            <a:spcBef>
              <a:spcPct val="0"/>
            </a:spcBef>
            <a:spcAft>
              <a:spcPct val="35000"/>
            </a:spcAft>
            <a:buNone/>
          </a:pPr>
          <a:r>
            <a:rPr lang="es-ES" sz="2400" kern="1200" dirty="0">
              <a:solidFill>
                <a:srgbClr val="421F2A"/>
              </a:solidFill>
              <a:latin typeface="Avenir Book"/>
              <a:ea typeface="Helvetica Neue Medium"/>
              <a:cs typeface="Helvetica Neue Medium"/>
            </a:rPr>
            <a:t>Valorización energética – </a:t>
          </a:r>
        </a:p>
        <a:p>
          <a:pPr marL="0" lvl="0" algn="ctr" defTabSz="1066800">
            <a:lnSpc>
              <a:spcPct val="90000"/>
            </a:lnSpc>
            <a:spcBef>
              <a:spcPct val="0"/>
            </a:spcBef>
            <a:spcAft>
              <a:spcPct val="35000"/>
            </a:spcAft>
            <a:buNone/>
          </a:pPr>
          <a:r>
            <a:rPr lang="es-ES" sz="2400" kern="1200" dirty="0" err="1">
              <a:solidFill>
                <a:srgbClr val="421F2A"/>
              </a:solidFill>
              <a:latin typeface="Avenir Book"/>
              <a:ea typeface="Helvetica Neue Medium"/>
              <a:cs typeface="Helvetica Neue Medium"/>
            </a:rPr>
            <a:t>Ejm</a:t>
          </a:r>
          <a:r>
            <a:rPr lang="es-ES" sz="2400" kern="1200" dirty="0">
              <a:solidFill>
                <a:srgbClr val="421F2A"/>
              </a:solidFill>
              <a:latin typeface="Avenir Book"/>
              <a:ea typeface="Helvetica Neue Medium"/>
              <a:cs typeface="Helvetica Neue Medium"/>
            </a:rPr>
            <a:t>: Cementeras</a:t>
          </a:r>
        </a:p>
      </dgm:t>
    </dgm:pt>
    <dgm:pt modelId="{85110988-6C39-4FB5-AB86-1AE05661370B}" type="parTrans" cxnId="{A883193E-5E88-4425-8882-0CACB985C8CB}">
      <dgm:prSet/>
      <dgm:spPr/>
      <dgm:t>
        <a:bodyPr/>
        <a:lstStyle/>
        <a:p>
          <a:endParaRPr lang="es-ES"/>
        </a:p>
      </dgm:t>
    </dgm:pt>
    <dgm:pt modelId="{106DACAC-DF81-4C47-B1A6-8872A1CC9C0E}" type="sibTrans" cxnId="{A883193E-5E88-4425-8882-0CACB985C8CB}">
      <dgm:prSet/>
      <dgm:spPr/>
      <dgm:t>
        <a:bodyPr/>
        <a:lstStyle/>
        <a:p>
          <a:endParaRPr lang="es-ES"/>
        </a:p>
      </dgm:t>
    </dgm:pt>
    <dgm:pt modelId="{152E30F8-DECE-46E1-953E-A50F168A8AD7}">
      <dgm:prSet phldrT="[Texto]" custT="1"/>
      <dgm:spPr/>
      <dgm:t>
        <a:bodyPr/>
        <a:lstStyle/>
        <a:p>
          <a:r>
            <a:rPr lang="es-ES" sz="2400" dirty="0">
              <a:solidFill>
                <a:srgbClr val="421F2A"/>
              </a:solidFill>
              <a:latin typeface="Avenir Book"/>
            </a:rPr>
            <a:t>Sector construcción: casa, puentes</a:t>
          </a:r>
          <a:endParaRPr lang="es-ES" sz="2400" dirty="0"/>
        </a:p>
      </dgm:t>
    </dgm:pt>
    <dgm:pt modelId="{A04FEBDC-C011-42BA-8504-D3AF68D5AA37}" type="parTrans" cxnId="{B555FDE4-EC3C-440E-877F-234DF000636E}">
      <dgm:prSet/>
      <dgm:spPr/>
      <dgm:t>
        <a:bodyPr/>
        <a:lstStyle/>
        <a:p>
          <a:endParaRPr lang="es-ES"/>
        </a:p>
      </dgm:t>
    </dgm:pt>
    <dgm:pt modelId="{0ADA1659-9188-44AA-B1EE-E2E472038055}" type="sibTrans" cxnId="{B555FDE4-EC3C-440E-877F-234DF000636E}">
      <dgm:prSet/>
      <dgm:spPr/>
      <dgm:t>
        <a:bodyPr/>
        <a:lstStyle/>
        <a:p>
          <a:endParaRPr lang="es-ES"/>
        </a:p>
      </dgm:t>
    </dgm:pt>
    <dgm:pt modelId="{403663DE-1FDE-425F-A0B6-C63A8C467E24}" type="pres">
      <dgm:prSet presAssocID="{AAB95C03-A672-4C56-93D5-509ABF889018}" presName="Name0" presStyleCnt="0">
        <dgm:presLayoutVars>
          <dgm:dir/>
          <dgm:resizeHandles val="exact"/>
        </dgm:presLayoutVars>
      </dgm:prSet>
      <dgm:spPr/>
    </dgm:pt>
    <dgm:pt modelId="{DCD9DC4C-39AC-4EDB-A5D6-578F4BE1B914}" type="pres">
      <dgm:prSet presAssocID="{0310408F-1D1F-4206-BF5B-39BD68A8F135}" presName="node" presStyleLbl="node1" presStyleIdx="0" presStyleCnt="3" custScaleX="99803" custScaleY="72281">
        <dgm:presLayoutVars>
          <dgm:bulletEnabled val="1"/>
        </dgm:presLayoutVars>
      </dgm:prSet>
      <dgm:spPr/>
      <dgm:t>
        <a:bodyPr/>
        <a:lstStyle/>
        <a:p>
          <a:endParaRPr lang="es-ES"/>
        </a:p>
      </dgm:t>
    </dgm:pt>
    <dgm:pt modelId="{9C5866EA-66B2-45DE-8760-5E46C97DB18C}" type="pres">
      <dgm:prSet presAssocID="{40A23EBD-6A6A-4E59-9980-2BBF5B8B5998}" presName="sibTrans" presStyleLbl="sibTrans2D1" presStyleIdx="0" presStyleCnt="2"/>
      <dgm:spPr/>
      <dgm:t>
        <a:bodyPr/>
        <a:lstStyle/>
        <a:p>
          <a:endParaRPr lang="es-ES"/>
        </a:p>
      </dgm:t>
    </dgm:pt>
    <dgm:pt modelId="{9D1E11BA-AEA1-4DA2-A32D-65CBDDBD0101}" type="pres">
      <dgm:prSet presAssocID="{40A23EBD-6A6A-4E59-9980-2BBF5B8B5998}" presName="connectorText" presStyleLbl="sibTrans2D1" presStyleIdx="0" presStyleCnt="2"/>
      <dgm:spPr/>
      <dgm:t>
        <a:bodyPr/>
        <a:lstStyle/>
        <a:p>
          <a:endParaRPr lang="es-ES"/>
        </a:p>
      </dgm:t>
    </dgm:pt>
    <dgm:pt modelId="{158C5141-15AB-4D74-B504-4EAD4391C16C}" type="pres">
      <dgm:prSet presAssocID="{72C64B7B-F25E-4254-9F5F-7B16304B2D2E}" presName="node" presStyleLbl="node1" presStyleIdx="1" presStyleCnt="3" custScaleX="98360" custScaleY="51248">
        <dgm:presLayoutVars>
          <dgm:bulletEnabled val="1"/>
        </dgm:presLayoutVars>
      </dgm:prSet>
      <dgm:spPr/>
      <dgm:t>
        <a:bodyPr/>
        <a:lstStyle/>
        <a:p>
          <a:endParaRPr lang="es-ES"/>
        </a:p>
      </dgm:t>
    </dgm:pt>
    <dgm:pt modelId="{57EB9147-CEE8-4B34-8E21-515784C84D3A}" type="pres">
      <dgm:prSet presAssocID="{106DACAC-DF81-4C47-B1A6-8872A1CC9C0E}" presName="sibTrans" presStyleLbl="sibTrans2D1" presStyleIdx="1" presStyleCnt="2"/>
      <dgm:spPr/>
      <dgm:t>
        <a:bodyPr/>
        <a:lstStyle/>
        <a:p>
          <a:endParaRPr lang="es-ES"/>
        </a:p>
      </dgm:t>
    </dgm:pt>
    <dgm:pt modelId="{076BD0EC-7A45-4A51-8EDD-5CC8C2A813EE}" type="pres">
      <dgm:prSet presAssocID="{106DACAC-DF81-4C47-B1A6-8872A1CC9C0E}" presName="connectorText" presStyleLbl="sibTrans2D1" presStyleIdx="1" presStyleCnt="2"/>
      <dgm:spPr/>
      <dgm:t>
        <a:bodyPr/>
        <a:lstStyle/>
        <a:p>
          <a:endParaRPr lang="es-ES"/>
        </a:p>
      </dgm:t>
    </dgm:pt>
    <dgm:pt modelId="{14DCEB94-7B31-4D33-83E1-065B8B0D5F45}" type="pres">
      <dgm:prSet presAssocID="{152E30F8-DECE-46E1-953E-A50F168A8AD7}" presName="node" presStyleLbl="node1" presStyleIdx="2" presStyleCnt="3" custScaleX="100581" custScaleY="48584">
        <dgm:presLayoutVars>
          <dgm:bulletEnabled val="1"/>
        </dgm:presLayoutVars>
      </dgm:prSet>
      <dgm:spPr/>
      <dgm:t>
        <a:bodyPr/>
        <a:lstStyle/>
        <a:p>
          <a:endParaRPr lang="es-ES"/>
        </a:p>
      </dgm:t>
    </dgm:pt>
  </dgm:ptLst>
  <dgm:cxnLst>
    <dgm:cxn modelId="{A883193E-5E88-4425-8882-0CACB985C8CB}" srcId="{AAB95C03-A672-4C56-93D5-509ABF889018}" destId="{72C64B7B-F25E-4254-9F5F-7B16304B2D2E}" srcOrd="1" destOrd="0" parTransId="{85110988-6C39-4FB5-AB86-1AE05661370B}" sibTransId="{106DACAC-DF81-4C47-B1A6-8872A1CC9C0E}"/>
    <dgm:cxn modelId="{3428EC61-0801-429F-91CC-0D2A82118738}" type="presOf" srcId="{40A23EBD-6A6A-4E59-9980-2BBF5B8B5998}" destId="{9C5866EA-66B2-45DE-8760-5E46C97DB18C}" srcOrd="0" destOrd="0" presId="urn:microsoft.com/office/officeart/2005/8/layout/process1"/>
    <dgm:cxn modelId="{8B6F8B90-836E-410B-815B-70664CE2BDA6}" srcId="{AAB95C03-A672-4C56-93D5-509ABF889018}" destId="{0310408F-1D1F-4206-BF5B-39BD68A8F135}" srcOrd="0" destOrd="0" parTransId="{96FAB4C3-F58E-4BE8-BF15-014B329DC107}" sibTransId="{40A23EBD-6A6A-4E59-9980-2BBF5B8B5998}"/>
    <dgm:cxn modelId="{B1DA34C0-E312-47B6-A920-906DFA233A9A}" type="presOf" srcId="{152E30F8-DECE-46E1-953E-A50F168A8AD7}" destId="{14DCEB94-7B31-4D33-83E1-065B8B0D5F45}" srcOrd="0" destOrd="0" presId="urn:microsoft.com/office/officeart/2005/8/layout/process1"/>
    <dgm:cxn modelId="{080AA822-2A74-4B78-B57A-AD4554F23A9A}" type="presOf" srcId="{106DACAC-DF81-4C47-B1A6-8872A1CC9C0E}" destId="{076BD0EC-7A45-4A51-8EDD-5CC8C2A813EE}" srcOrd="1" destOrd="0" presId="urn:microsoft.com/office/officeart/2005/8/layout/process1"/>
    <dgm:cxn modelId="{22409E34-8D66-4A1A-925A-696E907DCCF9}" type="presOf" srcId="{40A23EBD-6A6A-4E59-9980-2BBF5B8B5998}" destId="{9D1E11BA-AEA1-4DA2-A32D-65CBDDBD0101}" srcOrd="1" destOrd="0" presId="urn:microsoft.com/office/officeart/2005/8/layout/process1"/>
    <dgm:cxn modelId="{B8236159-B7D8-48DE-A393-E4B3B3E37853}" type="presOf" srcId="{AAB95C03-A672-4C56-93D5-509ABF889018}" destId="{403663DE-1FDE-425F-A0B6-C63A8C467E24}" srcOrd="0" destOrd="0" presId="urn:microsoft.com/office/officeart/2005/8/layout/process1"/>
    <dgm:cxn modelId="{4CEE8D62-C3C4-4CE9-B5A4-7A7D6CEEE7DD}" type="presOf" srcId="{106DACAC-DF81-4C47-B1A6-8872A1CC9C0E}" destId="{57EB9147-CEE8-4B34-8E21-515784C84D3A}" srcOrd="0" destOrd="0" presId="urn:microsoft.com/office/officeart/2005/8/layout/process1"/>
    <dgm:cxn modelId="{B555FDE4-EC3C-440E-877F-234DF000636E}" srcId="{AAB95C03-A672-4C56-93D5-509ABF889018}" destId="{152E30F8-DECE-46E1-953E-A50F168A8AD7}" srcOrd="2" destOrd="0" parTransId="{A04FEBDC-C011-42BA-8504-D3AF68D5AA37}" sibTransId="{0ADA1659-9188-44AA-B1EE-E2E472038055}"/>
    <dgm:cxn modelId="{25F395AC-5146-4187-A447-22956F8FD60E}" type="presOf" srcId="{72C64B7B-F25E-4254-9F5F-7B16304B2D2E}" destId="{158C5141-15AB-4D74-B504-4EAD4391C16C}" srcOrd="0" destOrd="0" presId="urn:microsoft.com/office/officeart/2005/8/layout/process1"/>
    <dgm:cxn modelId="{065CCBFF-8F99-497D-882C-3EFFA623BAB6}" type="presOf" srcId="{0310408F-1D1F-4206-BF5B-39BD68A8F135}" destId="{DCD9DC4C-39AC-4EDB-A5D6-578F4BE1B914}" srcOrd="0" destOrd="0" presId="urn:microsoft.com/office/officeart/2005/8/layout/process1"/>
    <dgm:cxn modelId="{EDB93ED1-4956-44A9-8DF6-BD19FADAD45D}" type="presParOf" srcId="{403663DE-1FDE-425F-A0B6-C63A8C467E24}" destId="{DCD9DC4C-39AC-4EDB-A5D6-578F4BE1B914}" srcOrd="0" destOrd="0" presId="urn:microsoft.com/office/officeart/2005/8/layout/process1"/>
    <dgm:cxn modelId="{B100BA57-C568-4B5F-B182-29AC75DC34F7}" type="presParOf" srcId="{403663DE-1FDE-425F-A0B6-C63A8C467E24}" destId="{9C5866EA-66B2-45DE-8760-5E46C97DB18C}" srcOrd="1" destOrd="0" presId="urn:microsoft.com/office/officeart/2005/8/layout/process1"/>
    <dgm:cxn modelId="{9EE05C3A-0F1A-4F8C-8DC2-AF51DEC9A19D}" type="presParOf" srcId="{9C5866EA-66B2-45DE-8760-5E46C97DB18C}" destId="{9D1E11BA-AEA1-4DA2-A32D-65CBDDBD0101}" srcOrd="0" destOrd="0" presId="urn:microsoft.com/office/officeart/2005/8/layout/process1"/>
    <dgm:cxn modelId="{896B43BA-B43F-4130-B5A4-DA8F4A1B1EE7}" type="presParOf" srcId="{403663DE-1FDE-425F-A0B6-C63A8C467E24}" destId="{158C5141-15AB-4D74-B504-4EAD4391C16C}" srcOrd="2" destOrd="0" presId="urn:microsoft.com/office/officeart/2005/8/layout/process1"/>
    <dgm:cxn modelId="{520A5BD2-BF7F-4C7B-8B5D-45D88C9BAD5C}" type="presParOf" srcId="{403663DE-1FDE-425F-A0B6-C63A8C467E24}" destId="{57EB9147-CEE8-4B34-8E21-515784C84D3A}" srcOrd="3" destOrd="0" presId="urn:microsoft.com/office/officeart/2005/8/layout/process1"/>
    <dgm:cxn modelId="{32C815C1-2ECB-4005-BA7A-DCE9694A939D}" type="presParOf" srcId="{57EB9147-CEE8-4B34-8E21-515784C84D3A}" destId="{076BD0EC-7A45-4A51-8EDD-5CC8C2A813EE}" srcOrd="0" destOrd="0" presId="urn:microsoft.com/office/officeart/2005/8/layout/process1"/>
    <dgm:cxn modelId="{F045E928-2659-4BBB-B297-B10EDBE4B644}" type="presParOf" srcId="{403663DE-1FDE-425F-A0B6-C63A8C467E24}" destId="{14DCEB94-7B31-4D33-83E1-065B8B0D5F45}"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95C03-A672-4C56-93D5-509ABF889018}" type="doc">
      <dgm:prSet loTypeId="urn:microsoft.com/office/officeart/2005/8/layout/process1" loCatId="process" qsTypeId="urn:microsoft.com/office/officeart/2005/8/quickstyle/simple1" qsCatId="simple" csTypeId="urn:microsoft.com/office/officeart/2005/8/colors/accent0_1" csCatId="mainScheme" phldr="1"/>
      <dgm:spPr/>
    </dgm:pt>
    <dgm:pt modelId="{0310408F-1D1F-4206-BF5B-39BD68A8F135}">
      <dgm:prSet phldrT="[Texto]" custT="1"/>
      <dgm:spPr/>
      <dgm:t>
        <a:bodyPr/>
        <a:lstStyle/>
        <a:p>
          <a:r>
            <a:rPr lang="es-ES" sz="2400" dirty="0">
              <a:solidFill>
                <a:srgbClr val="421F2A"/>
              </a:solidFill>
              <a:latin typeface="Avenir Book"/>
            </a:rPr>
            <a:t>Vidrio</a:t>
          </a:r>
          <a:endParaRPr lang="es-ES" sz="2400" dirty="0"/>
        </a:p>
      </dgm:t>
    </dgm:pt>
    <dgm:pt modelId="{96FAB4C3-F58E-4BE8-BF15-014B329DC107}" type="parTrans" cxnId="{8B6F8B90-836E-410B-815B-70664CE2BDA6}">
      <dgm:prSet/>
      <dgm:spPr/>
      <dgm:t>
        <a:bodyPr/>
        <a:lstStyle/>
        <a:p>
          <a:endParaRPr lang="es-ES"/>
        </a:p>
      </dgm:t>
    </dgm:pt>
    <dgm:pt modelId="{40A23EBD-6A6A-4E59-9980-2BBF5B8B5998}" type="sibTrans" cxnId="{8B6F8B90-836E-410B-815B-70664CE2BDA6}">
      <dgm:prSet/>
      <dgm:spPr/>
      <dgm:t>
        <a:bodyPr/>
        <a:lstStyle/>
        <a:p>
          <a:endParaRPr lang="es-ES"/>
        </a:p>
      </dgm:t>
    </dgm:pt>
    <dgm:pt modelId="{72C64B7B-F25E-4254-9F5F-7B16304B2D2E}">
      <dgm:prSet phldrT="[Texto]" custT="1"/>
      <dgm:spPr/>
      <dgm: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Fabricantes vidrio granulado</a:t>
          </a:r>
          <a:endParaRPr lang="es-ES" sz="2400" kern="1200" dirty="0">
            <a:solidFill>
              <a:srgbClr val="421F2A"/>
            </a:solidFill>
            <a:latin typeface="Avenir Book"/>
            <a:ea typeface="Helvetica Neue Medium"/>
            <a:cs typeface="Helvetica Neue Medium"/>
          </a:endParaRPr>
        </a:p>
      </dgm:t>
    </dgm:pt>
    <dgm:pt modelId="{85110988-6C39-4FB5-AB86-1AE05661370B}" type="parTrans" cxnId="{A883193E-5E88-4425-8882-0CACB985C8CB}">
      <dgm:prSet/>
      <dgm:spPr/>
      <dgm:t>
        <a:bodyPr/>
        <a:lstStyle/>
        <a:p>
          <a:endParaRPr lang="es-ES"/>
        </a:p>
      </dgm:t>
    </dgm:pt>
    <dgm:pt modelId="{106DACAC-DF81-4C47-B1A6-8872A1CC9C0E}" type="sibTrans" cxnId="{A883193E-5E88-4425-8882-0CACB985C8CB}">
      <dgm:prSet/>
      <dgm:spPr/>
      <dgm:t>
        <a:bodyPr/>
        <a:lstStyle/>
        <a:p>
          <a:endParaRPr lang="es-ES"/>
        </a:p>
      </dgm:t>
    </dgm:pt>
    <dgm:pt modelId="{152E30F8-DECE-46E1-953E-A50F168A8AD7}">
      <dgm:prSet phldrT="[Texto]" custT="1"/>
      <dgm:spPr/>
      <dgm:t>
        <a:bodyPr/>
        <a:lstStyle/>
        <a:p>
          <a:pPr algn="ctr"/>
          <a:r>
            <a:rPr lang="es-ES" sz="2400" dirty="0">
              <a:solidFill>
                <a:srgbClr val="421F2A"/>
              </a:solidFill>
              <a:latin typeface="Avenir Book"/>
            </a:rPr>
            <a:t>Industria del vidrio: jarrón</a:t>
          </a:r>
          <a:endParaRPr lang="es-ES" sz="2400" dirty="0"/>
        </a:p>
      </dgm:t>
    </dgm:pt>
    <dgm:pt modelId="{A04FEBDC-C011-42BA-8504-D3AF68D5AA37}" type="parTrans" cxnId="{B555FDE4-EC3C-440E-877F-234DF000636E}">
      <dgm:prSet/>
      <dgm:spPr/>
      <dgm:t>
        <a:bodyPr/>
        <a:lstStyle/>
        <a:p>
          <a:endParaRPr lang="es-ES"/>
        </a:p>
      </dgm:t>
    </dgm:pt>
    <dgm:pt modelId="{0ADA1659-9188-44AA-B1EE-E2E472038055}" type="sibTrans" cxnId="{B555FDE4-EC3C-440E-877F-234DF000636E}">
      <dgm:prSet/>
      <dgm:spPr/>
      <dgm:t>
        <a:bodyPr/>
        <a:lstStyle/>
        <a:p>
          <a:endParaRPr lang="es-ES"/>
        </a:p>
      </dgm:t>
    </dgm:pt>
    <dgm:pt modelId="{403663DE-1FDE-425F-A0B6-C63A8C467E24}" type="pres">
      <dgm:prSet presAssocID="{AAB95C03-A672-4C56-93D5-509ABF889018}" presName="Name0" presStyleCnt="0">
        <dgm:presLayoutVars>
          <dgm:dir/>
          <dgm:resizeHandles val="exact"/>
        </dgm:presLayoutVars>
      </dgm:prSet>
      <dgm:spPr/>
    </dgm:pt>
    <dgm:pt modelId="{DCD9DC4C-39AC-4EDB-A5D6-578F4BE1B914}" type="pres">
      <dgm:prSet presAssocID="{0310408F-1D1F-4206-BF5B-39BD68A8F135}" presName="node" presStyleLbl="node1" presStyleIdx="0" presStyleCnt="3" custScaleX="99803" custScaleY="20283">
        <dgm:presLayoutVars>
          <dgm:bulletEnabled val="1"/>
        </dgm:presLayoutVars>
      </dgm:prSet>
      <dgm:spPr/>
      <dgm:t>
        <a:bodyPr/>
        <a:lstStyle/>
        <a:p>
          <a:endParaRPr lang="es-ES"/>
        </a:p>
      </dgm:t>
    </dgm:pt>
    <dgm:pt modelId="{9C5866EA-66B2-45DE-8760-5E46C97DB18C}" type="pres">
      <dgm:prSet presAssocID="{40A23EBD-6A6A-4E59-9980-2BBF5B8B5998}" presName="sibTrans" presStyleLbl="sibTrans2D1" presStyleIdx="0" presStyleCnt="2"/>
      <dgm:spPr/>
      <dgm:t>
        <a:bodyPr/>
        <a:lstStyle/>
        <a:p>
          <a:endParaRPr lang="es-ES"/>
        </a:p>
      </dgm:t>
    </dgm:pt>
    <dgm:pt modelId="{9D1E11BA-AEA1-4DA2-A32D-65CBDDBD0101}" type="pres">
      <dgm:prSet presAssocID="{40A23EBD-6A6A-4E59-9980-2BBF5B8B5998}" presName="connectorText" presStyleLbl="sibTrans2D1" presStyleIdx="0" presStyleCnt="2"/>
      <dgm:spPr/>
      <dgm:t>
        <a:bodyPr/>
        <a:lstStyle/>
        <a:p>
          <a:endParaRPr lang="es-ES"/>
        </a:p>
      </dgm:t>
    </dgm:pt>
    <dgm:pt modelId="{158C5141-15AB-4D74-B504-4EAD4391C16C}" type="pres">
      <dgm:prSet presAssocID="{72C64B7B-F25E-4254-9F5F-7B16304B2D2E}" presName="node" presStyleLbl="node1" presStyleIdx="1" presStyleCnt="3" custScaleX="98360" custScaleY="20275">
        <dgm:presLayoutVars>
          <dgm:bulletEnabled val="1"/>
        </dgm:presLayoutVars>
      </dgm:prSet>
      <dgm:spPr/>
      <dgm:t>
        <a:bodyPr/>
        <a:lstStyle/>
        <a:p>
          <a:endParaRPr lang="es-ES"/>
        </a:p>
      </dgm:t>
    </dgm:pt>
    <dgm:pt modelId="{57EB9147-CEE8-4B34-8E21-515784C84D3A}" type="pres">
      <dgm:prSet presAssocID="{106DACAC-DF81-4C47-B1A6-8872A1CC9C0E}" presName="sibTrans" presStyleLbl="sibTrans2D1" presStyleIdx="1" presStyleCnt="2"/>
      <dgm:spPr/>
      <dgm:t>
        <a:bodyPr/>
        <a:lstStyle/>
        <a:p>
          <a:endParaRPr lang="es-ES"/>
        </a:p>
      </dgm:t>
    </dgm:pt>
    <dgm:pt modelId="{076BD0EC-7A45-4A51-8EDD-5CC8C2A813EE}" type="pres">
      <dgm:prSet presAssocID="{106DACAC-DF81-4C47-B1A6-8872A1CC9C0E}" presName="connectorText" presStyleLbl="sibTrans2D1" presStyleIdx="1" presStyleCnt="2"/>
      <dgm:spPr/>
      <dgm:t>
        <a:bodyPr/>
        <a:lstStyle/>
        <a:p>
          <a:endParaRPr lang="es-ES"/>
        </a:p>
      </dgm:t>
    </dgm:pt>
    <dgm:pt modelId="{14DCEB94-7B31-4D33-83E1-065B8B0D5F45}" type="pres">
      <dgm:prSet presAssocID="{152E30F8-DECE-46E1-953E-A50F168A8AD7}" presName="node" presStyleLbl="node1" presStyleIdx="2" presStyleCnt="3" custScaleX="100581" custScaleY="20275">
        <dgm:presLayoutVars>
          <dgm:bulletEnabled val="1"/>
        </dgm:presLayoutVars>
      </dgm:prSet>
      <dgm:spPr/>
      <dgm:t>
        <a:bodyPr/>
        <a:lstStyle/>
        <a:p>
          <a:endParaRPr lang="es-ES"/>
        </a:p>
      </dgm:t>
    </dgm:pt>
  </dgm:ptLst>
  <dgm:cxnLst>
    <dgm:cxn modelId="{A883193E-5E88-4425-8882-0CACB985C8CB}" srcId="{AAB95C03-A672-4C56-93D5-509ABF889018}" destId="{72C64B7B-F25E-4254-9F5F-7B16304B2D2E}" srcOrd="1" destOrd="0" parTransId="{85110988-6C39-4FB5-AB86-1AE05661370B}" sibTransId="{106DACAC-DF81-4C47-B1A6-8872A1CC9C0E}"/>
    <dgm:cxn modelId="{3428EC61-0801-429F-91CC-0D2A82118738}" type="presOf" srcId="{40A23EBD-6A6A-4E59-9980-2BBF5B8B5998}" destId="{9C5866EA-66B2-45DE-8760-5E46C97DB18C}" srcOrd="0" destOrd="0" presId="urn:microsoft.com/office/officeart/2005/8/layout/process1"/>
    <dgm:cxn modelId="{8B6F8B90-836E-410B-815B-70664CE2BDA6}" srcId="{AAB95C03-A672-4C56-93D5-509ABF889018}" destId="{0310408F-1D1F-4206-BF5B-39BD68A8F135}" srcOrd="0" destOrd="0" parTransId="{96FAB4C3-F58E-4BE8-BF15-014B329DC107}" sibTransId="{40A23EBD-6A6A-4E59-9980-2BBF5B8B5998}"/>
    <dgm:cxn modelId="{B1DA34C0-E312-47B6-A920-906DFA233A9A}" type="presOf" srcId="{152E30F8-DECE-46E1-953E-A50F168A8AD7}" destId="{14DCEB94-7B31-4D33-83E1-065B8B0D5F45}" srcOrd="0" destOrd="0" presId="urn:microsoft.com/office/officeart/2005/8/layout/process1"/>
    <dgm:cxn modelId="{080AA822-2A74-4B78-B57A-AD4554F23A9A}" type="presOf" srcId="{106DACAC-DF81-4C47-B1A6-8872A1CC9C0E}" destId="{076BD0EC-7A45-4A51-8EDD-5CC8C2A813EE}" srcOrd="1" destOrd="0" presId="urn:microsoft.com/office/officeart/2005/8/layout/process1"/>
    <dgm:cxn modelId="{22409E34-8D66-4A1A-925A-696E907DCCF9}" type="presOf" srcId="{40A23EBD-6A6A-4E59-9980-2BBF5B8B5998}" destId="{9D1E11BA-AEA1-4DA2-A32D-65CBDDBD0101}" srcOrd="1" destOrd="0" presId="urn:microsoft.com/office/officeart/2005/8/layout/process1"/>
    <dgm:cxn modelId="{B8236159-B7D8-48DE-A393-E4B3B3E37853}" type="presOf" srcId="{AAB95C03-A672-4C56-93D5-509ABF889018}" destId="{403663DE-1FDE-425F-A0B6-C63A8C467E24}" srcOrd="0" destOrd="0" presId="urn:microsoft.com/office/officeart/2005/8/layout/process1"/>
    <dgm:cxn modelId="{4CEE8D62-C3C4-4CE9-B5A4-7A7D6CEEE7DD}" type="presOf" srcId="{106DACAC-DF81-4C47-B1A6-8872A1CC9C0E}" destId="{57EB9147-CEE8-4B34-8E21-515784C84D3A}" srcOrd="0" destOrd="0" presId="urn:microsoft.com/office/officeart/2005/8/layout/process1"/>
    <dgm:cxn modelId="{B555FDE4-EC3C-440E-877F-234DF000636E}" srcId="{AAB95C03-A672-4C56-93D5-509ABF889018}" destId="{152E30F8-DECE-46E1-953E-A50F168A8AD7}" srcOrd="2" destOrd="0" parTransId="{A04FEBDC-C011-42BA-8504-D3AF68D5AA37}" sibTransId="{0ADA1659-9188-44AA-B1EE-E2E472038055}"/>
    <dgm:cxn modelId="{25F395AC-5146-4187-A447-22956F8FD60E}" type="presOf" srcId="{72C64B7B-F25E-4254-9F5F-7B16304B2D2E}" destId="{158C5141-15AB-4D74-B504-4EAD4391C16C}" srcOrd="0" destOrd="0" presId="urn:microsoft.com/office/officeart/2005/8/layout/process1"/>
    <dgm:cxn modelId="{065CCBFF-8F99-497D-882C-3EFFA623BAB6}" type="presOf" srcId="{0310408F-1D1F-4206-BF5B-39BD68A8F135}" destId="{DCD9DC4C-39AC-4EDB-A5D6-578F4BE1B914}" srcOrd="0" destOrd="0" presId="urn:microsoft.com/office/officeart/2005/8/layout/process1"/>
    <dgm:cxn modelId="{EDB93ED1-4956-44A9-8DF6-BD19FADAD45D}" type="presParOf" srcId="{403663DE-1FDE-425F-A0B6-C63A8C467E24}" destId="{DCD9DC4C-39AC-4EDB-A5D6-578F4BE1B914}" srcOrd="0" destOrd="0" presId="urn:microsoft.com/office/officeart/2005/8/layout/process1"/>
    <dgm:cxn modelId="{B100BA57-C568-4B5F-B182-29AC75DC34F7}" type="presParOf" srcId="{403663DE-1FDE-425F-A0B6-C63A8C467E24}" destId="{9C5866EA-66B2-45DE-8760-5E46C97DB18C}" srcOrd="1" destOrd="0" presId="urn:microsoft.com/office/officeart/2005/8/layout/process1"/>
    <dgm:cxn modelId="{9EE05C3A-0F1A-4F8C-8DC2-AF51DEC9A19D}" type="presParOf" srcId="{9C5866EA-66B2-45DE-8760-5E46C97DB18C}" destId="{9D1E11BA-AEA1-4DA2-A32D-65CBDDBD0101}" srcOrd="0" destOrd="0" presId="urn:microsoft.com/office/officeart/2005/8/layout/process1"/>
    <dgm:cxn modelId="{896B43BA-B43F-4130-B5A4-DA8F4A1B1EE7}" type="presParOf" srcId="{403663DE-1FDE-425F-A0B6-C63A8C467E24}" destId="{158C5141-15AB-4D74-B504-4EAD4391C16C}" srcOrd="2" destOrd="0" presId="urn:microsoft.com/office/officeart/2005/8/layout/process1"/>
    <dgm:cxn modelId="{520A5BD2-BF7F-4C7B-8B5D-45D88C9BAD5C}" type="presParOf" srcId="{403663DE-1FDE-425F-A0B6-C63A8C467E24}" destId="{57EB9147-CEE8-4B34-8E21-515784C84D3A}" srcOrd="3" destOrd="0" presId="urn:microsoft.com/office/officeart/2005/8/layout/process1"/>
    <dgm:cxn modelId="{32C815C1-2ECB-4005-BA7A-DCE9694A939D}" type="presParOf" srcId="{57EB9147-CEE8-4B34-8E21-515784C84D3A}" destId="{076BD0EC-7A45-4A51-8EDD-5CC8C2A813EE}" srcOrd="0" destOrd="0" presId="urn:microsoft.com/office/officeart/2005/8/layout/process1"/>
    <dgm:cxn modelId="{F045E928-2659-4BBB-B297-B10EDBE4B644}" type="presParOf" srcId="{403663DE-1FDE-425F-A0B6-C63A8C467E24}" destId="{14DCEB94-7B31-4D33-83E1-065B8B0D5F45}" srcOrd="4"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95C03-A672-4C56-93D5-509ABF889018}" type="doc">
      <dgm:prSet loTypeId="urn:microsoft.com/office/officeart/2005/8/layout/process1" loCatId="process" qsTypeId="urn:microsoft.com/office/officeart/2005/8/quickstyle/simple1" qsCatId="simple" csTypeId="urn:microsoft.com/office/officeart/2005/8/colors/accent0_1" csCatId="mainScheme" phldr="1"/>
      <dgm:spPr/>
    </dgm:pt>
    <dgm:pt modelId="{0310408F-1D1F-4206-BF5B-39BD68A8F135}">
      <dgm:prSet phldrT="[Texto]" custT="1"/>
      <dgm:spPr/>
      <dgm:t>
        <a:bodyPr/>
        <a:lstStyle/>
        <a:p>
          <a:r>
            <a:rPr lang="es-ES" sz="2400" dirty="0">
              <a:solidFill>
                <a:srgbClr val="421F2A"/>
              </a:solidFill>
              <a:latin typeface="Avenir Book"/>
            </a:rPr>
            <a:t>Plástico PS</a:t>
          </a:r>
          <a:endParaRPr lang="es-ES" sz="2400" dirty="0"/>
        </a:p>
      </dgm:t>
    </dgm:pt>
    <dgm:pt modelId="{96FAB4C3-F58E-4BE8-BF15-014B329DC107}" type="parTrans" cxnId="{8B6F8B90-836E-410B-815B-70664CE2BDA6}">
      <dgm:prSet/>
      <dgm:spPr/>
      <dgm:t>
        <a:bodyPr/>
        <a:lstStyle/>
        <a:p>
          <a:endParaRPr lang="es-ES"/>
        </a:p>
      </dgm:t>
    </dgm:pt>
    <dgm:pt modelId="{40A23EBD-6A6A-4E59-9980-2BBF5B8B5998}" type="sibTrans" cxnId="{8B6F8B90-836E-410B-815B-70664CE2BDA6}">
      <dgm:prSet/>
      <dgm:spPr/>
      <dgm:t>
        <a:bodyPr/>
        <a:lstStyle/>
        <a:p>
          <a:endParaRPr lang="es-ES"/>
        </a:p>
      </dgm:t>
    </dgm:pt>
    <dgm:pt modelId="{72C64B7B-F25E-4254-9F5F-7B16304B2D2E}">
      <dgm:prSet phldrT="[Texto]" custT="1"/>
      <dgm:spPr/>
      <dgm: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Graneadores de materias plásticas</a:t>
          </a:r>
          <a:endParaRPr lang="es-ES" sz="2400" kern="1200" dirty="0">
            <a:solidFill>
              <a:srgbClr val="421F2A"/>
            </a:solidFill>
            <a:latin typeface="Avenir Book"/>
            <a:ea typeface="Helvetica Neue Medium"/>
            <a:cs typeface="Helvetica Neue Medium"/>
          </a:endParaRPr>
        </a:p>
      </dgm:t>
    </dgm:pt>
    <dgm:pt modelId="{85110988-6C39-4FB5-AB86-1AE05661370B}" type="parTrans" cxnId="{A883193E-5E88-4425-8882-0CACB985C8CB}">
      <dgm:prSet/>
      <dgm:spPr/>
      <dgm:t>
        <a:bodyPr/>
        <a:lstStyle/>
        <a:p>
          <a:endParaRPr lang="es-ES"/>
        </a:p>
      </dgm:t>
    </dgm:pt>
    <dgm:pt modelId="{106DACAC-DF81-4C47-B1A6-8872A1CC9C0E}" type="sibTrans" cxnId="{A883193E-5E88-4425-8882-0CACB985C8CB}">
      <dgm:prSet/>
      <dgm:spPr/>
      <dgm:t>
        <a:bodyPr/>
        <a:lstStyle/>
        <a:p>
          <a:endParaRPr lang="es-ES"/>
        </a:p>
      </dgm:t>
    </dgm:pt>
    <dgm:pt modelId="{152E30F8-DECE-46E1-953E-A50F168A8AD7}">
      <dgm:prSet phldrT="[Texto]" custT="1"/>
      <dgm:spPr/>
      <dgm:t>
        <a:bodyPr/>
        <a:lstStyle/>
        <a:p>
          <a:r>
            <a:rPr lang="es-ES" sz="2400" dirty="0">
              <a:solidFill>
                <a:srgbClr val="421F2A"/>
              </a:solidFill>
              <a:latin typeface="Avenir Book"/>
            </a:rPr>
            <a:t>Extrusión e inyección materiales plásticos: sacapuntas, lapicero</a:t>
          </a:r>
          <a:endParaRPr lang="es-ES" sz="2400" dirty="0"/>
        </a:p>
      </dgm:t>
    </dgm:pt>
    <dgm:pt modelId="{A04FEBDC-C011-42BA-8504-D3AF68D5AA37}" type="parTrans" cxnId="{B555FDE4-EC3C-440E-877F-234DF000636E}">
      <dgm:prSet/>
      <dgm:spPr/>
      <dgm:t>
        <a:bodyPr/>
        <a:lstStyle/>
        <a:p>
          <a:endParaRPr lang="es-ES"/>
        </a:p>
      </dgm:t>
    </dgm:pt>
    <dgm:pt modelId="{0ADA1659-9188-44AA-B1EE-E2E472038055}" type="sibTrans" cxnId="{B555FDE4-EC3C-440E-877F-234DF000636E}">
      <dgm:prSet/>
      <dgm:spPr/>
      <dgm:t>
        <a:bodyPr/>
        <a:lstStyle/>
        <a:p>
          <a:endParaRPr lang="es-ES"/>
        </a:p>
      </dgm:t>
    </dgm:pt>
    <dgm:pt modelId="{403663DE-1FDE-425F-A0B6-C63A8C467E24}" type="pres">
      <dgm:prSet presAssocID="{AAB95C03-A672-4C56-93D5-509ABF889018}" presName="Name0" presStyleCnt="0">
        <dgm:presLayoutVars>
          <dgm:dir/>
          <dgm:resizeHandles val="exact"/>
        </dgm:presLayoutVars>
      </dgm:prSet>
      <dgm:spPr/>
    </dgm:pt>
    <dgm:pt modelId="{DCD9DC4C-39AC-4EDB-A5D6-578F4BE1B914}" type="pres">
      <dgm:prSet presAssocID="{0310408F-1D1F-4206-BF5B-39BD68A8F135}" presName="node" presStyleLbl="node1" presStyleIdx="0" presStyleCnt="3" custScaleX="99803" custScaleY="39260">
        <dgm:presLayoutVars>
          <dgm:bulletEnabled val="1"/>
        </dgm:presLayoutVars>
      </dgm:prSet>
      <dgm:spPr/>
      <dgm:t>
        <a:bodyPr/>
        <a:lstStyle/>
        <a:p>
          <a:endParaRPr lang="es-ES"/>
        </a:p>
      </dgm:t>
    </dgm:pt>
    <dgm:pt modelId="{9C5866EA-66B2-45DE-8760-5E46C97DB18C}" type="pres">
      <dgm:prSet presAssocID="{40A23EBD-6A6A-4E59-9980-2BBF5B8B5998}" presName="sibTrans" presStyleLbl="sibTrans2D1" presStyleIdx="0" presStyleCnt="2"/>
      <dgm:spPr/>
      <dgm:t>
        <a:bodyPr/>
        <a:lstStyle/>
        <a:p>
          <a:endParaRPr lang="es-ES"/>
        </a:p>
      </dgm:t>
    </dgm:pt>
    <dgm:pt modelId="{9D1E11BA-AEA1-4DA2-A32D-65CBDDBD0101}" type="pres">
      <dgm:prSet presAssocID="{40A23EBD-6A6A-4E59-9980-2BBF5B8B5998}" presName="connectorText" presStyleLbl="sibTrans2D1" presStyleIdx="0" presStyleCnt="2"/>
      <dgm:spPr/>
      <dgm:t>
        <a:bodyPr/>
        <a:lstStyle/>
        <a:p>
          <a:endParaRPr lang="es-ES"/>
        </a:p>
      </dgm:t>
    </dgm:pt>
    <dgm:pt modelId="{158C5141-15AB-4D74-B504-4EAD4391C16C}" type="pres">
      <dgm:prSet presAssocID="{72C64B7B-F25E-4254-9F5F-7B16304B2D2E}" presName="node" presStyleLbl="node1" presStyleIdx="1" presStyleCnt="3" custScaleX="98360" custScaleY="39260">
        <dgm:presLayoutVars>
          <dgm:bulletEnabled val="1"/>
        </dgm:presLayoutVars>
      </dgm:prSet>
      <dgm:spPr/>
      <dgm:t>
        <a:bodyPr/>
        <a:lstStyle/>
        <a:p>
          <a:endParaRPr lang="es-ES"/>
        </a:p>
      </dgm:t>
    </dgm:pt>
    <dgm:pt modelId="{57EB9147-CEE8-4B34-8E21-515784C84D3A}" type="pres">
      <dgm:prSet presAssocID="{106DACAC-DF81-4C47-B1A6-8872A1CC9C0E}" presName="sibTrans" presStyleLbl="sibTrans2D1" presStyleIdx="1" presStyleCnt="2"/>
      <dgm:spPr/>
      <dgm:t>
        <a:bodyPr/>
        <a:lstStyle/>
        <a:p>
          <a:endParaRPr lang="es-ES"/>
        </a:p>
      </dgm:t>
    </dgm:pt>
    <dgm:pt modelId="{076BD0EC-7A45-4A51-8EDD-5CC8C2A813EE}" type="pres">
      <dgm:prSet presAssocID="{106DACAC-DF81-4C47-B1A6-8872A1CC9C0E}" presName="connectorText" presStyleLbl="sibTrans2D1" presStyleIdx="1" presStyleCnt="2"/>
      <dgm:spPr/>
      <dgm:t>
        <a:bodyPr/>
        <a:lstStyle/>
        <a:p>
          <a:endParaRPr lang="es-ES"/>
        </a:p>
      </dgm:t>
    </dgm:pt>
    <dgm:pt modelId="{14DCEB94-7B31-4D33-83E1-065B8B0D5F45}" type="pres">
      <dgm:prSet presAssocID="{152E30F8-DECE-46E1-953E-A50F168A8AD7}" presName="node" presStyleLbl="node1" presStyleIdx="2" presStyleCnt="3" custScaleX="100581" custScaleY="39260">
        <dgm:presLayoutVars>
          <dgm:bulletEnabled val="1"/>
        </dgm:presLayoutVars>
      </dgm:prSet>
      <dgm:spPr/>
      <dgm:t>
        <a:bodyPr/>
        <a:lstStyle/>
        <a:p>
          <a:endParaRPr lang="es-ES"/>
        </a:p>
      </dgm:t>
    </dgm:pt>
  </dgm:ptLst>
  <dgm:cxnLst>
    <dgm:cxn modelId="{A883193E-5E88-4425-8882-0CACB985C8CB}" srcId="{AAB95C03-A672-4C56-93D5-509ABF889018}" destId="{72C64B7B-F25E-4254-9F5F-7B16304B2D2E}" srcOrd="1" destOrd="0" parTransId="{85110988-6C39-4FB5-AB86-1AE05661370B}" sibTransId="{106DACAC-DF81-4C47-B1A6-8872A1CC9C0E}"/>
    <dgm:cxn modelId="{3428EC61-0801-429F-91CC-0D2A82118738}" type="presOf" srcId="{40A23EBD-6A6A-4E59-9980-2BBF5B8B5998}" destId="{9C5866EA-66B2-45DE-8760-5E46C97DB18C}" srcOrd="0" destOrd="0" presId="urn:microsoft.com/office/officeart/2005/8/layout/process1"/>
    <dgm:cxn modelId="{8B6F8B90-836E-410B-815B-70664CE2BDA6}" srcId="{AAB95C03-A672-4C56-93D5-509ABF889018}" destId="{0310408F-1D1F-4206-BF5B-39BD68A8F135}" srcOrd="0" destOrd="0" parTransId="{96FAB4C3-F58E-4BE8-BF15-014B329DC107}" sibTransId="{40A23EBD-6A6A-4E59-9980-2BBF5B8B5998}"/>
    <dgm:cxn modelId="{B1DA34C0-E312-47B6-A920-906DFA233A9A}" type="presOf" srcId="{152E30F8-DECE-46E1-953E-A50F168A8AD7}" destId="{14DCEB94-7B31-4D33-83E1-065B8B0D5F45}" srcOrd="0" destOrd="0" presId="urn:microsoft.com/office/officeart/2005/8/layout/process1"/>
    <dgm:cxn modelId="{080AA822-2A74-4B78-B57A-AD4554F23A9A}" type="presOf" srcId="{106DACAC-DF81-4C47-B1A6-8872A1CC9C0E}" destId="{076BD0EC-7A45-4A51-8EDD-5CC8C2A813EE}" srcOrd="1" destOrd="0" presId="urn:microsoft.com/office/officeart/2005/8/layout/process1"/>
    <dgm:cxn modelId="{22409E34-8D66-4A1A-925A-696E907DCCF9}" type="presOf" srcId="{40A23EBD-6A6A-4E59-9980-2BBF5B8B5998}" destId="{9D1E11BA-AEA1-4DA2-A32D-65CBDDBD0101}" srcOrd="1" destOrd="0" presId="urn:microsoft.com/office/officeart/2005/8/layout/process1"/>
    <dgm:cxn modelId="{B8236159-B7D8-48DE-A393-E4B3B3E37853}" type="presOf" srcId="{AAB95C03-A672-4C56-93D5-509ABF889018}" destId="{403663DE-1FDE-425F-A0B6-C63A8C467E24}" srcOrd="0" destOrd="0" presId="urn:microsoft.com/office/officeart/2005/8/layout/process1"/>
    <dgm:cxn modelId="{4CEE8D62-C3C4-4CE9-B5A4-7A7D6CEEE7DD}" type="presOf" srcId="{106DACAC-DF81-4C47-B1A6-8872A1CC9C0E}" destId="{57EB9147-CEE8-4B34-8E21-515784C84D3A}" srcOrd="0" destOrd="0" presId="urn:microsoft.com/office/officeart/2005/8/layout/process1"/>
    <dgm:cxn modelId="{B555FDE4-EC3C-440E-877F-234DF000636E}" srcId="{AAB95C03-A672-4C56-93D5-509ABF889018}" destId="{152E30F8-DECE-46E1-953E-A50F168A8AD7}" srcOrd="2" destOrd="0" parTransId="{A04FEBDC-C011-42BA-8504-D3AF68D5AA37}" sibTransId="{0ADA1659-9188-44AA-B1EE-E2E472038055}"/>
    <dgm:cxn modelId="{25F395AC-5146-4187-A447-22956F8FD60E}" type="presOf" srcId="{72C64B7B-F25E-4254-9F5F-7B16304B2D2E}" destId="{158C5141-15AB-4D74-B504-4EAD4391C16C}" srcOrd="0" destOrd="0" presId="urn:microsoft.com/office/officeart/2005/8/layout/process1"/>
    <dgm:cxn modelId="{065CCBFF-8F99-497D-882C-3EFFA623BAB6}" type="presOf" srcId="{0310408F-1D1F-4206-BF5B-39BD68A8F135}" destId="{DCD9DC4C-39AC-4EDB-A5D6-578F4BE1B914}" srcOrd="0" destOrd="0" presId="urn:microsoft.com/office/officeart/2005/8/layout/process1"/>
    <dgm:cxn modelId="{EDB93ED1-4956-44A9-8DF6-BD19FADAD45D}" type="presParOf" srcId="{403663DE-1FDE-425F-A0B6-C63A8C467E24}" destId="{DCD9DC4C-39AC-4EDB-A5D6-578F4BE1B914}" srcOrd="0" destOrd="0" presId="urn:microsoft.com/office/officeart/2005/8/layout/process1"/>
    <dgm:cxn modelId="{B100BA57-C568-4B5F-B182-29AC75DC34F7}" type="presParOf" srcId="{403663DE-1FDE-425F-A0B6-C63A8C467E24}" destId="{9C5866EA-66B2-45DE-8760-5E46C97DB18C}" srcOrd="1" destOrd="0" presId="urn:microsoft.com/office/officeart/2005/8/layout/process1"/>
    <dgm:cxn modelId="{9EE05C3A-0F1A-4F8C-8DC2-AF51DEC9A19D}" type="presParOf" srcId="{9C5866EA-66B2-45DE-8760-5E46C97DB18C}" destId="{9D1E11BA-AEA1-4DA2-A32D-65CBDDBD0101}" srcOrd="0" destOrd="0" presId="urn:microsoft.com/office/officeart/2005/8/layout/process1"/>
    <dgm:cxn modelId="{896B43BA-B43F-4130-B5A4-DA8F4A1B1EE7}" type="presParOf" srcId="{403663DE-1FDE-425F-A0B6-C63A8C467E24}" destId="{158C5141-15AB-4D74-B504-4EAD4391C16C}" srcOrd="2" destOrd="0" presId="urn:microsoft.com/office/officeart/2005/8/layout/process1"/>
    <dgm:cxn modelId="{520A5BD2-BF7F-4C7B-8B5D-45D88C9BAD5C}" type="presParOf" srcId="{403663DE-1FDE-425F-A0B6-C63A8C467E24}" destId="{57EB9147-CEE8-4B34-8E21-515784C84D3A}" srcOrd="3" destOrd="0" presId="urn:microsoft.com/office/officeart/2005/8/layout/process1"/>
    <dgm:cxn modelId="{32C815C1-2ECB-4005-BA7A-DCE9694A939D}" type="presParOf" srcId="{57EB9147-CEE8-4B34-8E21-515784C84D3A}" destId="{076BD0EC-7A45-4A51-8EDD-5CC8C2A813EE}" srcOrd="0" destOrd="0" presId="urn:microsoft.com/office/officeart/2005/8/layout/process1"/>
    <dgm:cxn modelId="{F045E928-2659-4BBB-B297-B10EDBE4B644}" type="presParOf" srcId="{403663DE-1FDE-425F-A0B6-C63A8C467E24}" destId="{14DCEB94-7B31-4D33-83E1-065B8B0D5F45}" srcOrd="4"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B95C03-A672-4C56-93D5-509ABF889018}" type="doc">
      <dgm:prSet loTypeId="urn:microsoft.com/office/officeart/2005/8/layout/process1" loCatId="process" qsTypeId="urn:microsoft.com/office/officeart/2005/8/quickstyle/simple1" qsCatId="simple" csTypeId="urn:microsoft.com/office/officeart/2005/8/colors/accent0_1" csCatId="mainScheme" phldr="1"/>
      <dgm:spPr/>
    </dgm:pt>
    <dgm:pt modelId="{0310408F-1D1F-4206-BF5B-39BD68A8F135}">
      <dgm:prSet phldrT="[Texto]" custT="1"/>
      <dgm:spPr/>
      <dgm:t>
        <a:bodyPr/>
        <a:lstStyle/>
        <a:p>
          <a:r>
            <a:rPr lang="es-ES" sz="2400" dirty="0">
              <a:solidFill>
                <a:srgbClr val="421F2A"/>
              </a:solidFill>
              <a:latin typeface="Avenir Book"/>
            </a:rPr>
            <a:t>Cable</a:t>
          </a:r>
        </a:p>
        <a:p>
          <a:r>
            <a:rPr lang="es-ES" sz="2400" dirty="0">
              <a:solidFill>
                <a:srgbClr val="421F2A"/>
              </a:solidFill>
              <a:latin typeface="Avenir Book"/>
            </a:rPr>
            <a:t>Cobre</a:t>
          </a:r>
        </a:p>
        <a:p>
          <a:r>
            <a:rPr lang="es-ES" sz="2400" smtClean="0">
              <a:solidFill>
                <a:srgbClr val="421F2A"/>
              </a:solidFill>
              <a:latin typeface="Avenir Book"/>
            </a:rPr>
            <a:t>Aluminio</a:t>
          </a:r>
          <a:endParaRPr lang="es-ES" sz="2400" dirty="0">
            <a:solidFill>
              <a:srgbClr val="421F2A"/>
            </a:solidFill>
            <a:latin typeface="Avenir Book"/>
          </a:endParaRPr>
        </a:p>
        <a:p>
          <a:r>
            <a:rPr lang="es-ES" sz="2400" smtClean="0">
              <a:solidFill>
                <a:srgbClr val="421F2A"/>
              </a:solidFill>
              <a:latin typeface="Avenir Book"/>
            </a:rPr>
            <a:t>Hierro</a:t>
          </a:r>
          <a:endParaRPr lang="es-ES" sz="2400" dirty="0"/>
        </a:p>
      </dgm:t>
    </dgm:pt>
    <dgm:pt modelId="{96FAB4C3-F58E-4BE8-BF15-014B329DC107}" type="parTrans" cxnId="{8B6F8B90-836E-410B-815B-70664CE2BDA6}">
      <dgm:prSet/>
      <dgm:spPr/>
      <dgm:t>
        <a:bodyPr/>
        <a:lstStyle/>
        <a:p>
          <a:endParaRPr lang="es-ES"/>
        </a:p>
      </dgm:t>
    </dgm:pt>
    <dgm:pt modelId="{40A23EBD-6A6A-4E59-9980-2BBF5B8B5998}" type="sibTrans" cxnId="{8B6F8B90-836E-410B-815B-70664CE2BDA6}">
      <dgm:prSet/>
      <dgm:spPr/>
      <dgm:t>
        <a:bodyPr/>
        <a:lstStyle/>
        <a:p>
          <a:endParaRPr lang="es-ES"/>
        </a:p>
      </dgm:t>
    </dgm:pt>
    <dgm:pt modelId="{72C64B7B-F25E-4254-9F5F-7B16304B2D2E}">
      <dgm:prSet phldrT="[Texto]" custT="1"/>
      <dgm:spPr/>
      <dgm: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Fundiciones de cobre, aluminio o acero</a:t>
          </a:r>
          <a:endParaRPr lang="es-ES" sz="2400" kern="1200" dirty="0">
            <a:solidFill>
              <a:srgbClr val="421F2A"/>
            </a:solidFill>
            <a:latin typeface="Avenir Book"/>
            <a:ea typeface="Helvetica Neue Medium"/>
            <a:cs typeface="Helvetica Neue Medium"/>
          </a:endParaRPr>
        </a:p>
      </dgm:t>
    </dgm:pt>
    <dgm:pt modelId="{85110988-6C39-4FB5-AB86-1AE05661370B}" type="parTrans" cxnId="{A883193E-5E88-4425-8882-0CACB985C8CB}">
      <dgm:prSet/>
      <dgm:spPr/>
      <dgm:t>
        <a:bodyPr/>
        <a:lstStyle/>
        <a:p>
          <a:endParaRPr lang="es-ES"/>
        </a:p>
      </dgm:t>
    </dgm:pt>
    <dgm:pt modelId="{106DACAC-DF81-4C47-B1A6-8872A1CC9C0E}" type="sibTrans" cxnId="{A883193E-5E88-4425-8882-0CACB985C8CB}">
      <dgm:prSet/>
      <dgm:spPr/>
      <dgm:t>
        <a:bodyPr/>
        <a:lstStyle/>
        <a:p>
          <a:endParaRPr lang="es-ES"/>
        </a:p>
      </dgm:t>
    </dgm:pt>
    <dgm:pt modelId="{152E30F8-DECE-46E1-953E-A50F168A8AD7}">
      <dgm:prSet phldrT="[Texto]" custT="1"/>
      <dgm:spPr/>
      <dgm:t>
        <a:bodyPr/>
        <a:lstStyle/>
        <a:p>
          <a:r>
            <a:rPr lang="es-ES" sz="2400" dirty="0">
              <a:solidFill>
                <a:srgbClr val="421F2A"/>
              </a:solidFill>
              <a:latin typeface="Avenir Book"/>
            </a:rPr>
            <a:t>Fabricación aparatos electrónicos: </a:t>
          </a:r>
          <a:r>
            <a:rPr lang="es-ES" sz="2400" dirty="0" err="1">
              <a:solidFill>
                <a:srgbClr val="421F2A"/>
              </a:solidFill>
              <a:latin typeface="Avenir Book"/>
            </a:rPr>
            <a:t>tablet</a:t>
          </a:r>
          <a:r>
            <a:rPr lang="es-ES" sz="2400" dirty="0">
              <a:solidFill>
                <a:srgbClr val="421F2A"/>
              </a:solidFill>
              <a:latin typeface="Avenir Book"/>
            </a:rPr>
            <a:t>, radio</a:t>
          </a:r>
        </a:p>
        <a:p>
          <a:r>
            <a:rPr lang="es-ES" sz="2400" dirty="0">
              <a:solidFill>
                <a:srgbClr val="421F2A"/>
              </a:solidFill>
              <a:latin typeface="Avenir Book"/>
            </a:rPr>
            <a:t>Fabricantes de bienes de consumo</a:t>
          </a:r>
        </a:p>
        <a:p>
          <a:r>
            <a:rPr lang="es-ES" sz="2400" dirty="0">
              <a:solidFill>
                <a:srgbClr val="421F2A"/>
              </a:solidFill>
              <a:latin typeface="Avenir Book"/>
            </a:rPr>
            <a:t>Fabricación automóviles: coches, patinetes</a:t>
          </a:r>
          <a:endParaRPr lang="es-ES" sz="2400" dirty="0"/>
        </a:p>
      </dgm:t>
    </dgm:pt>
    <dgm:pt modelId="{A04FEBDC-C011-42BA-8504-D3AF68D5AA37}" type="parTrans" cxnId="{B555FDE4-EC3C-440E-877F-234DF000636E}">
      <dgm:prSet/>
      <dgm:spPr/>
      <dgm:t>
        <a:bodyPr/>
        <a:lstStyle/>
        <a:p>
          <a:endParaRPr lang="es-ES"/>
        </a:p>
      </dgm:t>
    </dgm:pt>
    <dgm:pt modelId="{0ADA1659-9188-44AA-B1EE-E2E472038055}" type="sibTrans" cxnId="{B555FDE4-EC3C-440E-877F-234DF000636E}">
      <dgm:prSet/>
      <dgm:spPr/>
      <dgm:t>
        <a:bodyPr/>
        <a:lstStyle/>
        <a:p>
          <a:endParaRPr lang="es-ES"/>
        </a:p>
      </dgm:t>
    </dgm:pt>
    <dgm:pt modelId="{403663DE-1FDE-425F-A0B6-C63A8C467E24}" type="pres">
      <dgm:prSet presAssocID="{AAB95C03-A672-4C56-93D5-509ABF889018}" presName="Name0" presStyleCnt="0">
        <dgm:presLayoutVars>
          <dgm:dir/>
          <dgm:resizeHandles val="exact"/>
        </dgm:presLayoutVars>
      </dgm:prSet>
      <dgm:spPr/>
    </dgm:pt>
    <dgm:pt modelId="{DCD9DC4C-39AC-4EDB-A5D6-578F4BE1B914}" type="pres">
      <dgm:prSet presAssocID="{0310408F-1D1F-4206-BF5B-39BD68A8F135}" presName="node" presStyleLbl="node1" presStyleIdx="0" presStyleCnt="3" custScaleX="99803" custScaleY="94082">
        <dgm:presLayoutVars>
          <dgm:bulletEnabled val="1"/>
        </dgm:presLayoutVars>
      </dgm:prSet>
      <dgm:spPr/>
      <dgm:t>
        <a:bodyPr/>
        <a:lstStyle/>
        <a:p>
          <a:endParaRPr lang="es-ES"/>
        </a:p>
      </dgm:t>
    </dgm:pt>
    <dgm:pt modelId="{9C5866EA-66B2-45DE-8760-5E46C97DB18C}" type="pres">
      <dgm:prSet presAssocID="{40A23EBD-6A6A-4E59-9980-2BBF5B8B5998}" presName="sibTrans" presStyleLbl="sibTrans2D1" presStyleIdx="0" presStyleCnt="2"/>
      <dgm:spPr/>
      <dgm:t>
        <a:bodyPr/>
        <a:lstStyle/>
        <a:p>
          <a:endParaRPr lang="es-ES"/>
        </a:p>
      </dgm:t>
    </dgm:pt>
    <dgm:pt modelId="{9D1E11BA-AEA1-4DA2-A32D-65CBDDBD0101}" type="pres">
      <dgm:prSet presAssocID="{40A23EBD-6A6A-4E59-9980-2BBF5B8B5998}" presName="connectorText" presStyleLbl="sibTrans2D1" presStyleIdx="0" presStyleCnt="2"/>
      <dgm:spPr/>
      <dgm:t>
        <a:bodyPr/>
        <a:lstStyle/>
        <a:p>
          <a:endParaRPr lang="es-ES"/>
        </a:p>
      </dgm:t>
    </dgm:pt>
    <dgm:pt modelId="{158C5141-15AB-4D74-B504-4EAD4391C16C}" type="pres">
      <dgm:prSet presAssocID="{72C64B7B-F25E-4254-9F5F-7B16304B2D2E}" presName="node" presStyleLbl="node1" presStyleIdx="1" presStyleCnt="3" custScaleX="98360" custScaleY="91846">
        <dgm:presLayoutVars>
          <dgm:bulletEnabled val="1"/>
        </dgm:presLayoutVars>
      </dgm:prSet>
      <dgm:spPr/>
      <dgm:t>
        <a:bodyPr/>
        <a:lstStyle/>
        <a:p>
          <a:endParaRPr lang="es-ES"/>
        </a:p>
      </dgm:t>
    </dgm:pt>
    <dgm:pt modelId="{57EB9147-CEE8-4B34-8E21-515784C84D3A}" type="pres">
      <dgm:prSet presAssocID="{106DACAC-DF81-4C47-B1A6-8872A1CC9C0E}" presName="sibTrans" presStyleLbl="sibTrans2D1" presStyleIdx="1" presStyleCnt="2"/>
      <dgm:spPr/>
      <dgm:t>
        <a:bodyPr/>
        <a:lstStyle/>
        <a:p>
          <a:endParaRPr lang="es-ES"/>
        </a:p>
      </dgm:t>
    </dgm:pt>
    <dgm:pt modelId="{076BD0EC-7A45-4A51-8EDD-5CC8C2A813EE}" type="pres">
      <dgm:prSet presAssocID="{106DACAC-DF81-4C47-B1A6-8872A1CC9C0E}" presName="connectorText" presStyleLbl="sibTrans2D1" presStyleIdx="1" presStyleCnt="2"/>
      <dgm:spPr/>
      <dgm:t>
        <a:bodyPr/>
        <a:lstStyle/>
        <a:p>
          <a:endParaRPr lang="es-ES"/>
        </a:p>
      </dgm:t>
    </dgm:pt>
    <dgm:pt modelId="{14DCEB94-7B31-4D33-83E1-065B8B0D5F45}" type="pres">
      <dgm:prSet presAssocID="{152E30F8-DECE-46E1-953E-A50F168A8AD7}" presName="node" presStyleLbl="node1" presStyleIdx="2" presStyleCnt="3" custScaleX="100581" custScaleY="90193">
        <dgm:presLayoutVars>
          <dgm:bulletEnabled val="1"/>
        </dgm:presLayoutVars>
      </dgm:prSet>
      <dgm:spPr/>
      <dgm:t>
        <a:bodyPr/>
        <a:lstStyle/>
        <a:p>
          <a:endParaRPr lang="es-ES"/>
        </a:p>
      </dgm:t>
    </dgm:pt>
  </dgm:ptLst>
  <dgm:cxnLst>
    <dgm:cxn modelId="{A883193E-5E88-4425-8882-0CACB985C8CB}" srcId="{AAB95C03-A672-4C56-93D5-509ABF889018}" destId="{72C64B7B-F25E-4254-9F5F-7B16304B2D2E}" srcOrd="1" destOrd="0" parTransId="{85110988-6C39-4FB5-AB86-1AE05661370B}" sibTransId="{106DACAC-DF81-4C47-B1A6-8872A1CC9C0E}"/>
    <dgm:cxn modelId="{3428EC61-0801-429F-91CC-0D2A82118738}" type="presOf" srcId="{40A23EBD-6A6A-4E59-9980-2BBF5B8B5998}" destId="{9C5866EA-66B2-45DE-8760-5E46C97DB18C}" srcOrd="0" destOrd="0" presId="urn:microsoft.com/office/officeart/2005/8/layout/process1"/>
    <dgm:cxn modelId="{8B6F8B90-836E-410B-815B-70664CE2BDA6}" srcId="{AAB95C03-A672-4C56-93D5-509ABF889018}" destId="{0310408F-1D1F-4206-BF5B-39BD68A8F135}" srcOrd="0" destOrd="0" parTransId="{96FAB4C3-F58E-4BE8-BF15-014B329DC107}" sibTransId="{40A23EBD-6A6A-4E59-9980-2BBF5B8B5998}"/>
    <dgm:cxn modelId="{B1DA34C0-E312-47B6-A920-906DFA233A9A}" type="presOf" srcId="{152E30F8-DECE-46E1-953E-A50F168A8AD7}" destId="{14DCEB94-7B31-4D33-83E1-065B8B0D5F45}" srcOrd="0" destOrd="0" presId="urn:microsoft.com/office/officeart/2005/8/layout/process1"/>
    <dgm:cxn modelId="{080AA822-2A74-4B78-B57A-AD4554F23A9A}" type="presOf" srcId="{106DACAC-DF81-4C47-B1A6-8872A1CC9C0E}" destId="{076BD0EC-7A45-4A51-8EDD-5CC8C2A813EE}" srcOrd="1" destOrd="0" presId="urn:microsoft.com/office/officeart/2005/8/layout/process1"/>
    <dgm:cxn modelId="{22409E34-8D66-4A1A-925A-696E907DCCF9}" type="presOf" srcId="{40A23EBD-6A6A-4E59-9980-2BBF5B8B5998}" destId="{9D1E11BA-AEA1-4DA2-A32D-65CBDDBD0101}" srcOrd="1" destOrd="0" presId="urn:microsoft.com/office/officeart/2005/8/layout/process1"/>
    <dgm:cxn modelId="{B8236159-B7D8-48DE-A393-E4B3B3E37853}" type="presOf" srcId="{AAB95C03-A672-4C56-93D5-509ABF889018}" destId="{403663DE-1FDE-425F-A0B6-C63A8C467E24}" srcOrd="0" destOrd="0" presId="urn:microsoft.com/office/officeart/2005/8/layout/process1"/>
    <dgm:cxn modelId="{4CEE8D62-C3C4-4CE9-B5A4-7A7D6CEEE7DD}" type="presOf" srcId="{106DACAC-DF81-4C47-B1A6-8872A1CC9C0E}" destId="{57EB9147-CEE8-4B34-8E21-515784C84D3A}" srcOrd="0" destOrd="0" presId="urn:microsoft.com/office/officeart/2005/8/layout/process1"/>
    <dgm:cxn modelId="{B555FDE4-EC3C-440E-877F-234DF000636E}" srcId="{AAB95C03-A672-4C56-93D5-509ABF889018}" destId="{152E30F8-DECE-46E1-953E-A50F168A8AD7}" srcOrd="2" destOrd="0" parTransId="{A04FEBDC-C011-42BA-8504-D3AF68D5AA37}" sibTransId="{0ADA1659-9188-44AA-B1EE-E2E472038055}"/>
    <dgm:cxn modelId="{25F395AC-5146-4187-A447-22956F8FD60E}" type="presOf" srcId="{72C64B7B-F25E-4254-9F5F-7B16304B2D2E}" destId="{158C5141-15AB-4D74-B504-4EAD4391C16C}" srcOrd="0" destOrd="0" presId="urn:microsoft.com/office/officeart/2005/8/layout/process1"/>
    <dgm:cxn modelId="{065CCBFF-8F99-497D-882C-3EFFA623BAB6}" type="presOf" srcId="{0310408F-1D1F-4206-BF5B-39BD68A8F135}" destId="{DCD9DC4C-39AC-4EDB-A5D6-578F4BE1B914}" srcOrd="0" destOrd="0" presId="urn:microsoft.com/office/officeart/2005/8/layout/process1"/>
    <dgm:cxn modelId="{EDB93ED1-4956-44A9-8DF6-BD19FADAD45D}" type="presParOf" srcId="{403663DE-1FDE-425F-A0B6-C63A8C467E24}" destId="{DCD9DC4C-39AC-4EDB-A5D6-578F4BE1B914}" srcOrd="0" destOrd="0" presId="urn:microsoft.com/office/officeart/2005/8/layout/process1"/>
    <dgm:cxn modelId="{B100BA57-C568-4B5F-B182-29AC75DC34F7}" type="presParOf" srcId="{403663DE-1FDE-425F-A0B6-C63A8C467E24}" destId="{9C5866EA-66B2-45DE-8760-5E46C97DB18C}" srcOrd="1" destOrd="0" presId="urn:microsoft.com/office/officeart/2005/8/layout/process1"/>
    <dgm:cxn modelId="{9EE05C3A-0F1A-4F8C-8DC2-AF51DEC9A19D}" type="presParOf" srcId="{9C5866EA-66B2-45DE-8760-5E46C97DB18C}" destId="{9D1E11BA-AEA1-4DA2-A32D-65CBDDBD0101}" srcOrd="0" destOrd="0" presId="urn:microsoft.com/office/officeart/2005/8/layout/process1"/>
    <dgm:cxn modelId="{896B43BA-B43F-4130-B5A4-DA8F4A1B1EE7}" type="presParOf" srcId="{403663DE-1FDE-425F-A0B6-C63A8C467E24}" destId="{158C5141-15AB-4D74-B504-4EAD4391C16C}" srcOrd="2" destOrd="0" presId="urn:microsoft.com/office/officeart/2005/8/layout/process1"/>
    <dgm:cxn modelId="{520A5BD2-BF7F-4C7B-8B5D-45D88C9BAD5C}" type="presParOf" srcId="{403663DE-1FDE-425F-A0B6-C63A8C467E24}" destId="{57EB9147-CEE8-4B34-8E21-515784C84D3A}" srcOrd="3" destOrd="0" presId="urn:microsoft.com/office/officeart/2005/8/layout/process1"/>
    <dgm:cxn modelId="{32C815C1-2ECB-4005-BA7A-DCE9694A939D}" type="presParOf" srcId="{57EB9147-CEE8-4B34-8E21-515784C84D3A}" destId="{076BD0EC-7A45-4A51-8EDD-5CC8C2A813EE}" srcOrd="0" destOrd="0" presId="urn:microsoft.com/office/officeart/2005/8/layout/process1"/>
    <dgm:cxn modelId="{F045E928-2659-4BBB-B297-B10EDBE4B644}" type="presParOf" srcId="{403663DE-1FDE-425F-A0B6-C63A8C467E24}" destId="{14DCEB94-7B31-4D33-83E1-065B8B0D5F45}" srcOrd="4"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95C03-A672-4C56-93D5-509ABF889018}" type="doc">
      <dgm:prSet loTypeId="urn:microsoft.com/office/officeart/2005/8/layout/process1" loCatId="process" qsTypeId="urn:microsoft.com/office/officeart/2005/8/quickstyle/simple1" qsCatId="simple" csTypeId="urn:microsoft.com/office/officeart/2005/8/colors/accent0_1" csCatId="mainScheme" phldr="1"/>
      <dgm:spPr/>
    </dgm:pt>
    <dgm:pt modelId="{0310408F-1D1F-4206-BF5B-39BD68A8F135}">
      <dgm:prSet phldrT="[Texto]" custT="1"/>
      <dgm:spPr/>
      <dgm:t>
        <a:bodyPr/>
        <a:lstStyle/>
        <a:p>
          <a:r>
            <a:rPr lang="es-ES" sz="2400" dirty="0">
              <a:solidFill>
                <a:srgbClr val="FF0000"/>
              </a:solidFill>
              <a:latin typeface="Avenir Book"/>
            </a:rPr>
            <a:t>No valorizable</a:t>
          </a:r>
          <a:endParaRPr lang="es-ES" sz="2400" dirty="0">
            <a:solidFill>
              <a:srgbClr val="FF0000"/>
            </a:solidFill>
          </a:endParaRPr>
        </a:p>
      </dgm:t>
    </dgm:pt>
    <dgm:pt modelId="{96FAB4C3-F58E-4BE8-BF15-014B329DC107}" type="parTrans" cxnId="{8B6F8B90-836E-410B-815B-70664CE2BDA6}">
      <dgm:prSet/>
      <dgm:spPr/>
      <dgm:t>
        <a:bodyPr/>
        <a:lstStyle/>
        <a:p>
          <a:endParaRPr lang="es-ES"/>
        </a:p>
      </dgm:t>
    </dgm:pt>
    <dgm:pt modelId="{40A23EBD-6A6A-4E59-9980-2BBF5B8B5998}" type="sibTrans" cxnId="{8B6F8B90-836E-410B-815B-70664CE2BDA6}">
      <dgm:prSet/>
      <dgm:spPr/>
      <dgm:t>
        <a:bodyPr/>
        <a:lstStyle/>
        <a:p>
          <a:endParaRPr lang="es-ES"/>
        </a:p>
      </dgm:t>
    </dgm:pt>
    <dgm:pt modelId="{72C64B7B-F25E-4254-9F5F-7B16304B2D2E}">
      <dgm:prSet phldrT="[Texto]" custT="1"/>
      <dgm:spPr/>
      <dgm:t>
        <a:bodyPr/>
        <a:lstStyle/>
        <a:p>
          <a:pPr marL="0" lvl="0" algn="ctr" defTabSz="1066800">
            <a:lnSpc>
              <a:spcPct val="90000"/>
            </a:lnSpc>
            <a:spcBef>
              <a:spcPct val="0"/>
            </a:spcBef>
            <a:spcAft>
              <a:spcPct val="35000"/>
            </a:spcAft>
            <a:buNone/>
          </a:pPr>
          <a:r>
            <a:rPr lang="es-ES" sz="2400" kern="1200" dirty="0">
              <a:solidFill>
                <a:srgbClr val="FF0000"/>
              </a:solidFill>
              <a:latin typeface="Avenir Book"/>
            </a:rPr>
            <a:t>Vertedero</a:t>
          </a:r>
          <a:endParaRPr lang="es-ES" sz="2400" kern="1200" dirty="0">
            <a:solidFill>
              <a:srgbClr val="FF0000"/>
            </a:solidFill>
            <a:latin typeface="Avenir Book"/>
            <a:ea typeface="Helvetica Neue Medium"/>
            <a:cs typeface="Helvetica Neue Medium"/>
          </a:endParaRPr>
        </a:p>
      </dgm:t>
    </dgm:pt>
    <dgm:pt modelId="{85110988-6C39-4FB5-AB86-1AE05661370B}" type="parTrans" cxnId="{A883193E-5E88-4425-8882-0CACB985C8CB}">
      <dgm:prSet/>
      <dgm:spPr/>
      <dgm:t>
        <a:bodyPr/>
        <a:lstStyle/>
        <a:p>
          <a:endParaRPr lang="es-ES"/>
        </a:p>
      </dgm:t>
    </dgm:pt>
    <dgm:pt modelId="{106DACAC-DF81-4C47-B1A6-8872A1CC9C0E}" type="sibTrans" cxnId="{A883193E-5E88-4425-8882-0CACB985C8CB}">
      <dgm:prSet/>
      <dgm:spPr/>
      <dgm:t>
        <a:bodyPr/>
        <a:lstStyle/>
        <a:p>
          <a:endParaRPr lang="es-ES"/>
        </a:p>
      </dgm:t>
    </dgm:pt>
    <dgm:pt modelId="{403663DE-1FDE-425F-A0B6-C63A8C467E24}" type="pres">
      <dgm:prSet presAssocID="{AAB95C03-A672-4C56-93D5-509ABF889018}" presName="Name0" presStyleCnt="0">
        <dgm:presLayoutVars>
          <dgm:dir/>
          <dgm:resizeHandles val="exact"/>
        </dgm:presLayoutVars>
      </dgm:prSet>
      <dgm:spPr/>
    </dgm:pt>
    <dgm:pt modelId="{DCD9DC4C-39AC-4EDB-A5D6-578F4BE1B914}" type="pres">
      <dgm:prSet presAssocID="{0310408F-1D1F-4206-BF5B-39BD68A8F135}" presName="node" presStyleLbl="node1" presStyleIdx="0" presStyleCnt="2" custScaleX="99803" custScaleY="22325">
        <dgm:presLayoutVars>
          <dgm:bulletEnabled val="1"/>
        </dgm:presLayoutVars>
      </dgm:prSet>
      <dgm:spPr/>
      <dgm:t>
        <a:bodyPr/>
        <a:lstStyle/>
        <a:p>
          <a:endParaRPr lang="es-ES"/>
        </a:p>
      </dgm:t>
    </dgm:pt>
    <dgm:pt modelId="{9C5866EA-66B2-45DE-8760-5E46C97DB18C}" type="pres">
      <dgm:prSet presAssocID="{40A23EBD-6A6A-4E59-9980-2BBF5B8B5998}" presName="sibTrans" presStyleLbl="sibTrans2D1" presStyleIdx="0" presStyleCnt="1"/>
      <dgm:spPr/>
      <dgm:t>
        <a:bodyPr/>
        <a:lstStyle/>
        <a:p>
          <a:endParaRPr lang="es-ES"/>
        </a:p>
      </dgm:t>
    </dgm:pt>
    <dgm:pt modelId="{9D1E11BA-AEA1-4DA2-A32D-65CBDDBD0101}" type="pres">
      <dgm:prSet presAssocID="{40A23EBD-6A6A-4E59-9980-2BBF5B8B5998}" presName="connectorText" presStyleLbl="sibTrans2D1" presStyleIdx="0" presStyleCnt="1"/>
      <dgm:spPr/>
      <dgm:t>
        <a:bodyPr/>
        <a:lstStyle/>
        <a:p>
          <a:endParaRPr lang="es-ES"/>
        </a:p>
      </dgm:t>
    </dgm:pt>
    <dgm:pt modelId="{158C5141-15AB-4D74-B504-4EAD4391C16C}" type="pres">
      <dgm:prSet presAssocID="{72C64B7B-F25E-4254-9F5F-7B16304B2D2E}" presName="node" presStyleLbl="node1" presStyleIdx="1" presStyleCnt="2" custScaleX="98360" custScaleY="20275">
        <dgm:presLayoutVars>
          <dgm:bulletEnabled val="1"/>
        </dgm:presLayoutVars>
      </dgm:prSet>
      <dgm:spPr/>
      <dgm:t>
        <a:bodyPr/>
        <a:lstStyle/>
        <a:p>
          <a:endParaRPr lang="es-ES"/>
        </a:p>
      </dgm:t>
    </dgm:pt>
  </dgm:ptLst>
  <dgm:cxnLst>
    <dgm:cxn modelId="{3428EC61-0801-429F-91CC-0D2A82118738}" type="presOf" srcId="{40A23EBD-6A6A-4E59-9980-2BBF5B8B5998}" destId="{9C5866EA-66B2-45DE-8760-5E46C97DB18C}" srcOrd="0" destOrd="0" presId="urn:microsoft.com/office/officeart/2005/8/layout/process1"/>
    <dgm:cxn modelId="{22409E34-8D66-4A1A-925A-696E907DCCF9}" type="presOf" srcId="{40A23EBD-6A6A-4E59-9980-2BBF5B8B5998}" destId="{9D1E11BA-AEA1-4DA2-A32D-65CBDDBD0101}" srcOrd="1" destOrd="0" presId="urn:microsoft.com/office/officeart/2005/8/layout/process1"/>
    <dgm:cxn modelId="{25F395AC-5146-4187-A447-22956F8FD60E}" type="presOf" srcId="{72C64B7B-F25E-4254-9F5F-7B16304B2D2E}" destId="{158C5141-15AB-4D74-B504-4EAD4391C16C}" srcOrd="0" destOrd="0" presId="urn:microsoft.com/office/officeart/2005/8/layout/process1"/>
    <dgm:cxn modelId="{065CCBFF-8F99-497D-882C-3EFFA623BAB6}" type="presOf" srcId="{0310408F-1D1F-4206-BF5B-39BD68A8F135}" destId="{DCD9DC4C-39AC-4EDB-A5D6-578F4BE1B914}" srcOrd="0" destOrd="0" presId="urn:microsoft.com/office/officeart/2005/8/layout/process1"/>
    <dgm:cxn modelId="{B8236159-B7D8-48DE-A393-E4B3B3E37853}" type="presOf" srcId="{AAB95C03-A672-4C56-93D5-509ABF889018}" destId="{403663DE-1FDE-425F-A0B6-C63A8C467E24}" srcOrd="0" destOrd="0" presId="urn:microsoft.com/office/officeart/2005/8/layout/process1"/>
    <dgm:cxn modelId="{8B6F8B90-836E-410B-815B-70664CE2BDA6}" srcId="{AAB95C03-A672-4C56-93D5-509ABF889018}" destId="{0310408F-1D1F-4206-BF5B-39BD68A8F135}" srcOrd="0" destOrd="0" parTransId="{96FAB4C3-F58E-4BE8-BF15-014B329DC107}" sibTransId="{40A23EBD-6A6A-4E59-9980-2BBF5B8B5998}"/>
    <dgm:cxn modelId="{A883193E-5E88-4425-8882-0CACB985C8CB}" srcId="{AAB95C03-A672-4C56-93D5-509ABF889018}" destId="{72C64B7B-F25E-4254-9F5F-7B16304B2D2E}" srcOrd="1" destOrd="0" parTransId="{85110988-6C39-4FB5-AB86-1AE05661370B}" sibTransId="{106DACAC-DF81-4C47-B1A6-8872A1CC9C0E}"/>
    <dgm:cxn modelId="{EDB93ED1-4956-44A9-8DF6-BD19FADAD45D}" type="presParOf" srcId="{403663DE-1FDE-425F-A0B6-C63A8C467E24}" destId="{DCD9DC4C-39AC-4EDB-A5D6-578F4BE1B914}" srcOrd="0" destOrd="0" presId="urn:microsoft.com/office/officeart/2005/8/layout/process1"/>
    <dgm:cxn modelId="{B100BA57-C568-4B5F-B182-29AC75DC34F7}" type="presParOf" srcId="{403663DE-1FDE-425F-A0B6-C63A8C467E24}" destId="{9C5866EA-66B2-45DE-8760-5E46C97DB18C}" srcOrd="1" destOrd="0" presId="urn:microsoft.com/office/officeart/2005/8/layout/process1"/>
    <dgm:cxn modelId="{9EE05C3A-0F1A-4F8C-8DC2-AF51DEC9A19D}" type="presParOf" srcId="{9C5866EA-66B2-45DE-8760-5E46C97DB18C}" destId="{9D1E11BA-AEA1-4DA2-A32D-65CBDDBD0101}" srcOrd="0" destOrd="0" presId="urn:microsoft.com/office/officeart/2005/8/layout/process1"/>
    <dgm:cxn modelId="{896B43BA-B43F-4130-B5A4-DA8F4A1B1EE7}" type="presParOf" srcId="{403663DE-1FDE-425F-A0B6-C63A8C467E24}" destId="{158C5141-15AB-4D74-B504-4EAD4391C16C}" srcOrd="2" destOrd="0" presId="urn:microsoft.com/office/officeart/2005/8/layout/process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DC4C-39AC-4EDB-A5D6-578F4BE1B914}">
      <dsp:nvSpPr>
        <dsp:cNvPr id="0" name=""/>
        <dsp:cNvSpPr/>
      </dsp:nvSpPr>
      <dsp:spPr>
        <a:xfrm>
          <a:off x="11042" y="496626"/>
          <a:ext cx="4277806" cy="194602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Aceite</a:t>
          </a:r>
        </a:p>
        <a:p>
          <a:pPr lvl="0" algn="ctr" defTabSz="1066800">
            <a:lnSpc>
              <a:spcPct val="90000"/>
            </a:lnSpc>
            <a:spcBef>
              <a:spcPct val="0"/>
            </a:spcBef>
            <a:spcAft>
              <a:spcPct val="35000"/>
            </a:spcAft>
          </a:pPr>
          <a:r>
            <a:rPr lang="es-ES" sz="2400" kern="1200" dirty="0">
              <a:solidFill>
                <a:srgbClr val="421F2A"/>
              </a:solidFill>
              <a:latin typeface="Avenir Book"/>
            </a:rPr>
            <a:t>Gas circuito refrigerante</a:t>
          </a:r>
        </a:p>
        <a:p>
          <a:pPr lvl="0" algn="ctr" defTabSz="1066800">
            <a:lnSpc>
              <a:spcPct val="90000"/>
            </a:lnSpc>
            <a:spcBef>
              <a:spcPct val="0"/>
            </a:spcBef>
            <a:spcAft>
              <a:spcPct val="35000"/>
            </a:spcAft>
          </a:pPr>
          <a:r>
            <a:rPr lang="es-ES" sz="2400" kern="1200" dirty="0">
              <a:solidFill>
                <a:srgbClr val="421F2A"/>
              </a:solidFill>
              <a:latin typeface="Avenir Book"/>
            </a:rPr>
            <a:t>Gases de las espumas</a:t>
          </a:r>
        </a:p>
        <a:p>
          <a:pPr lvl="0" algn="ctr" defTabSz="1066800">
            <a:lnSpc>
              <a:spcPct val="90000"/>
            </a:lnSpc>
            <a:spcBef>
              <a:spcPct val="0"/>
            </a:spcBef>
            <a:spcAft>
              <a:spcPct val="35000"/>
            </a:spcAft>
          </a:pPr>
          <a:r>
            <a:rPr lang="es-ES" sz="2400" kern="1200" dirty="0">
              <a:solidFill>
                <a:srgbClr val="421F2A"/>
              </a:solidFill>
              <a:latin typeface="Avenir Book"/>
            </a:rPr>
            <a:t>Plástico PUR</a:t>
          </a:r>
          <a:endParaRPr lang="es-ES" sz="2400" kern="1200" dirty="0"/>
        </a:p>
      </dsp:txBody>
      <dsp:txXfrm>
        <a:off x="68039" y="553623"/>
        <a:ext cx="4163812" cy="1832027"/>
      </dsp:txXfrm>
    </dsp:sp>
    <dsp:sp modelId="{9C5866EA-66B2-45DE-8760-5E46C97DB18C}">
      <dsp:nvSpPr>
        <dsp:cNvPr id="0" name=""/>
        <dsp:cNvSpPr/>
      </dsp:nvSpPr>
      <dsp:spPr>
        <a:xfrm>
          <a:off x="4717473" y="938142"/>
          <a:ext cx="908684" cy="106299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4717473" y="1150740"/>
        <a:ext cx="636079" cy="637794"/>
      </dsp:txXfrm>
    </dsp:sp>
    <dsp:sp modelId="{158C5141-15AB-4D74-B504-4EAD4391C16C}">
      <dsp:nvSpPr>
        <dsp:cNvPr id="0" name=""/>
        <dsp:cNvSpPr/>
      </dsp:nvSpPr>
      <dsp:spPr>
        <a:xfrm>
          <a:off x="6003348" y="779761"/>
          <a:ext cx="4215955" cy="13797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r>
            <a:rPr lang="es-ES" sz="2400" kern="1200" dirty="0">
              <a:solidFill>
                <a:srgbClr val="421F2A"/>
              </a:solidFill>
              <a:latin typeface="Avenir Book"/>
              <a:ea typeface="Helvetica Neue Medium"/>
              <a:cs typeface="Helvetica Neue Medium"/>
            </a:rPr>
            <a:t>Valorización energética – </a:t>
          </a:r>
        </a:p>
        <a:p>
          <a:pPr marL="0" lvl="0" algn="ctr" defTabSz="1066800">
            <a:lnSpc>
              <a:spcPct val="90000"/>
            </a:lnSpc>
            <a:spcBef>
              <a:spcPct val="0"/>
            </a:spcBef>
            <a:spcAft>
              <a:spcPct val="35000"/>
            </a:spcAft>
            <a:buNone/>
          </a:pPr>
          <a:r>
            <a:rPr lang="es-ES" sz="2400" kern="1200" dirty="0" err="1">
              <a:solidFill>
                <a:srgbClr val="421F2A"/>
              </a:solidFill>
              <a:latin typeface="Avenir Book"/>
              <a:ea typeface="Helvetica Neue Medium"/>
              <a:cs typeface="Helvetica Neue Medium"/>
            </a:rPr>
            <a:t>Ejm</a:t>
          </a:r>
          <a:r>
            <a:rPr lang="es-ES" sz="2400" kern="1200" dirty="0">
              <a:solidFill>
                <a:srgbClr val="421F2A"/>
              </a:solidFill>
              <a:latin typeface="Avenir Book"/>
              <a:ea typeface="Helvetica Neue Medium"/>
              <a:cs typeface="Helvetica Neue Medium"/>
            </a:rPr>
            <a:t>: Cementeras</a:t>
          </a:r>
        </a:p>
      </dsp:txBody>
      <dsp:txXfrm>
        <a:off x="6043759" y="820172"/>
        <a:ext cx="4135133" cy="1298928"/>
      </dsp:txXfrm>
    </dsp:sp>
    <dsp:sp modelId="{57EB9147-CEE8-4B34-8E21-515784C84D3A}">
      <dsp:nvSpPr>
        <dsp:cNvPr id="0" name=""/>
        <dsp:cNvSpPr/>
      </dsp:nvSpPr>
      <dsp:spPr>
        <a:xfrm>
          <a:off x="10647929" y="938142"/>
          <a:ext cx="908685" cy="106299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10647929" y="1150740"/>
        <a:ext cx="636080" cy="637794"/>
      </dsp:txXfrm>
    </dsp:sp>
    <dsp:sp modelId="{14DCEB94-7B31-4D33-83E1-065B8B0D5F45}">
      <dsp:nvSpPr>
        <dsp:cNvPr id="0" name=""/>
        <dsp:cNvSpPr/>
      </dsp:nvSpPr>
      <dsp:spPr>
        <a:xfrm>
          <a:off x="11933804" y="815623"/>
          <a:ext cx="4311153" cy="1308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Sector construcción: casa, puentes</a:t>
          </a:r>
          <a:endParaRPr lang="es-ES" sz="2400" kern="1200" dirty="0"/>
        </a:p>
      </dsp:txBody>
      <dsp:txXfrm>
        <a:off x="11972115" y="853934"/>
        <a:ext cx="4234531" cy="1231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DC4C-39AC-4EDB-A5D6-578F4BE1B914}">
      <dsp:nvSpPr>
        <dsp:cNvPr id="0" name=""/>
        <dsp:cNvSpPr/>
      </dsp:nvSpPr>
      <dsp:spPr>
        <a:xfrm>
          <a:off x="18969" y="838827"/>
          <a:ext cx="4273628" cy="4264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Vidrio</a:t>
          </a:r>
          <a:endParaRPr lang="es-ES" sz="2400" kern="1200" dirty="0"/>
        </a:p>
      </dsp:txBody>
      <dsp:txXfrm>
        <a:off x="31459" y="851317"/>
        <a:ext cx="4248648" cy="401455"/>
      </dsp:txXfrm>
    </dsp:sp>
    <dsp:sp modelId="{9C5866EA-66B2-45DE-8760-5E46C97DB18C}">
      <dsp:nvSpPr>
        <dsp:cNvPr id="0" name=""/>
        <dsp:cNvSpPr/>
      </dsp:nvSpPr>
      <dsp:spPr>
        <a:xfrm>
          <a:off x="4720804" y="521069"/>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4720804" y="733459"/>
        <a:ext cx="635458" cy="637171"/>
      </dsp:txXfrm>
    </dsp:sp>
    <dsp:sp modelId="{158C5141-15AB-4D74-B504-4EAD4391C16C}">
      <dsp:nvSpPr>
        <dsp:cNvPr id="0" name=""/>
        <dsp:cNvSpPr/>
      </dsp:nvSpPr>
      <dsp:spPr>
        <a:xfrm>
          <a:off x="6005423" y="838911"/>
          <a:ext cx="4211838" cy="4262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Fabricantes vidrio granulado</a:t>
          </a:r>
          <a:endParaRPr lang="es-ES" sz="2400" kern="1200" dirty="0">
            <a:solidFill>
              <a:srgbClr val="421F2A"/>
            </a:solidFill>
            <a:latin typeface="Avenir Book"/>
            <a:ea typeface="Helvetica Neue Medium"/>
            <a:cs typeface="Helvetica Neue Medium"/>
          </a:endParaRPr>
        </a:p>
      </dsp:txBody>
      <dsp:txXfrm>
        <a:off x="6017908" y="851396"/>
        <a:ext cx="4186868" cy="401297"/>
      </dsp:txXfrm>
    </dsp:sp>
    <dsp:sp modelId="{57EB9147-CEE8-4B34-8E21-515784C84D3A}">
      <dsp:nvSpPr>
        <dsp:cNvPr id="0" name=""/>
        <dsp:cNvSpPr/>
      </dsp:nvSpPr>
      <dsp:spPr>
        <a:xfrm>
          <a:off x="10645468" y="521069"/>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10645468" y="733459"/>
        <a:ext cx="635458" cy="637171"/>
      </dsp:txXfrm>
    </dsp:sp>
    <dsp:sp modelId="{14DCEB94-7B31-4D33-83E1-065B8B0D5F45}">
      <dsp:nvSpPr>
        <dsp:cNvPr id="0" name=""/>
        <dsp:cNvSpPr/>
      </dsp:nvSpPr>
      <dsp:spPr>
        <a:xfrm>
          <a:off x="11930087" y="838911"/>
          <a:ext cx="4306943" cy="42626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Industria del vidrio: jarrón</a:t>
          </a:r>
          <a:endParaRPr lang="es-ES" sz="2400" kern="1200" dirty="0"/>
        </a:p>
      </dsp:txBody>
      <dsp:txXfrm>
        <a:off x="11942572" y="851396"/>
        <a:ext cx="4281973" cy="401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DC4C-39AC-4EDB-A5D6-578F4BE1B914}">
      <dsp:nvSpPr>
        <dsp:cNvPr id="0" name=""/>
        <dsp:cNvSpPr/>
      </dsp:nvSpPr>
      <dsp:spPr>
        <a:xfrm>
          <a:off x="18969" y="939623"/>
          <a:ext cx="4273628" cy="1060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Plástico PS</a:t>
          </a:r>
          <a:endParaRPr lang="es-ES" sz="2400" kern="1200" dirty="0"/>
        </a:p>
      </dsp:txBody>
      <dsp:txXfrm>
        <a:off x="50016" y="970670"/>
        <a:ext cx="4211534" cy="997933"/>
      </dsp:txXfrm>
    </dsp:sp>
    <dsp:sp modelId="{9C5866EA-66B2-45DE-8760-5E46C97DB18C}">
      <dsp:nvSpPr>
        <dsp:cNvPr id="0" name=""/>
        <dsp:cNvSpPr/>
      </dsp:nvSpPr>
      <dsp:spPr>
        <a:xfrm>
          <a:off x="4720804" y="938661"/>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4720804" y="1151051"/>
        <a:ext cx="635458" cy="637171"/>
      </dsp:txXfrm>
    </dsp:sp>
    <dsp:sp modelId="{158C5141-15AB-4D74-B504-4EAD4391C16C}">
      <dsp:nvSpPr>
        <dsp:cNvPr id="0" name=""/>
        <dsp:cNvSpPr/>
      </dsp:nvSpPr>
      <dsp:spPr>
        <a:xfrm>
          <a:off x="6005423" y="939623"/>
          <a:ext cx="4211838" cy="1060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Graneadores de materias plásticas</a:t>
          </a:r>
          <a:endParaRPr lang="es-ES" sz="2400" kern="1200" dirty="0">
            <a:solidFill>
              <a:srgbClr val="421F2A"/>
            </a:solidFill>
            <a:latin typeface="Avenir Book"/>
            <a:ea typeface="Helvetica Neue Medium"/>
            <a:cs typeface="Helvetica Neue Medium"/>
          </a:endParaRPr>
        </a:p>
      </dsp:txBody>
      <dsp:txXfrm>
        <a:off x="6036470" y="970670"/>
        <a:ext cx="4149744" cy="997933"/>
      </dsp:txXfrm>
    </dsp:sp>
    <dsp:sp modelId="{57EB9147-CEE8-4B34-8E21-515784C84D3A}">
      <dsp:nvSpPr>
        <dsp:cNvPr id="0" name=""/>
        <dsp:cNvSpPr/>
      </dsp:nvSpPr>
      <dsp:spPr>
        <a:xfrm>
          <a:off x="10645468" y="938661"/>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10645468" y="1151051"/>
        <a:ext cx="635458" cy="637171"/>
      </dsp:txXfrm>
    </dsp:sp>
    <dsp:sp modelId="{14DCEB94-7B31-4D33-83E1-065B8B0D5F45}">
      <dsp:nvSpPr>
        <dsp:cNvPr id="0" name=""/>
        <dsp:cNvSpPr/>
      </dsp:nvSpPr>
      <dsp:spPr>
        <a:xfrm>
          <a:off x="11930087" y="939623"/>
          <a:ext cx="4306943" cy="10600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Extrusión e inyección materiales plásticos: sacapuntas, lapicero</a:t>
          </a:r>
          <a:endParaRPr lang="es-ES" sz="2400" kern="1200" dirty="0"/>
        </a:p>
      </dsp:txBody>
      <dsp:txXfrm>
        <a:off x="11961134" y="970670"/>
        <a:ext cx="4244849" cy="997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DC4C-39AC-4EDB-A5D6-578F4BE1B914}">
      <dsp:nvSpPr>
        <dsp:cNvPr id="0" name=""/>
        <dsp:cNvSpPr/>
      </dsp:nvSpPr>
      <dsp:spPr>
        <a:xfrm>
          <a:off x="18969" y="199521"/>
          <a:ext cx="4273628" cy="254023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Cable</a:t>
          </a:r>
        </a:p>
        <a:p>
          <a:pPr lvl="0" algn="ctr" defTabSz="1066800">
            <a:lnSpc>
              <a:spcPct val="90000"/>
            </a:lnSpc>
            <a:spcBef>
              <a:spcPct val="0"/>
            </a:spcBef>
            <a:spcAft>
              <a:spcPct val="35000"/>
            </a:spcAft>
          </a:pPr>
          <a:r>
            <a:rPr lang="es-ES" sz="2400" kern="1200" dirty="0">
              <a:solidFill>
                <a:srgbClr val="421F2A"/>
              </a:solidFill>
              <a:latin typeface="Avenir Book"/>
            </a:rPr>
            <a:t>Cobre</a:t>
          </a:r>
        </a:p>
        <a:p>
          <a:pPr lvl="0" algn="ctr" defTabSz="1066800">
            <a:lnSpc>
              <a:spcPct val="90000"/>
            </a:lnSpc>
            <a:spcBef>
              <a:spcPct val="0"/>
            </a:spcBef>
            <a:spcAft>
              <a:spcPct val="35000"/>
            </a:spcAft>
          </a:pPr>
          <a:r>
            <a:rPr lang="es-ES" sz="2400" kern="1200" smtClean="0">
              <a:solidFill>
                <a:srgbClr val="421F2A"/>
              </a:solidFill>
              <a:latin typeface="Avenir Book"/>
            </a:rPr>
            <a:t>Aluminio</a:t>
          </a:r>
          <a:endParaRPr lang="es-ES" sz="2400" kern="1200" dirty="0">
            <a:solidFill>
              <a:srgbClr val="421F2A"/>
            </a:solidFill>
            <a:latin typeface="Avenir Book"/>
          </a:endParaRPr>
        </a:p>
        <a:p>
          <a:pPr lvl="0" algn="ctr" defTabSz="1066800">
            <a:lnSpc>
              <a:spcPct val="90000"/>
            </a:lnSpc>
            <a:spcBef>
              <a:spcPct val="0"/>
            </a:spcBef>
            <a:spcAft>
              <a:spcPct val="35000"/>
            </a:spcAft>
          </a:pPr>
          <a:r>
            <a:rPr lang="es-ES" sz="2400" kern="1200" smtClean="0">
              <a:solidFill>
                <a:srgbClr val="421F2A"/>
              </a:solidFill>
              <a:latin typeface="Avenir Book"/>
            </a:rPr>
            <a:t>Hierro</a:t>
          </a:r>
          <a:endParaRPr lang="es-ES" sz="2400" kern="1200" dirty="0"/>
        </a:p>
      </dsp:txBody>
      <dsp:txXfrm>
        <a:off x="93370" y="273922"/>
        <a:ext cx="4124826" cy="2391429"/>
      </dsp:txXfrm>
    </dsp:sp>
    <dsp:sp modelId="{9C5866EA-66B2-45DE-8760-5E46C97DB18C}">
      <dsp:nvSpPr>
        <dsp:cNvPr id="0" name=""/>
        <dsp:cNvSpPr/>
      </dsp:nvSpPr>
      <dsp:spPr>
        <a:xfrm>
          <a:off x="4720804" y="938661"/>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4720804" y="1151051"/>
        <a:ext cx="635458" cy="637171"/>
      </dsp:txXfrm>
    </dsp:sp>
    <dsp:sp modelId="{158C5141-15AB-4D74-B504-4EAD4391C16C}">
      <dsp:nvSpPr>
        <dsp:cNvPr id="0" name=""/>
        <dsp:cNvSpPr/>
      </dsp:nvSpPr>
      <dsp:spPr>
        <a:xfrm>
          <a:off x="6005423" y="229707"/>
          <a:ext cx="4211838" cy="24798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r>
            <a:rPr lang="es-ES" sz="2400" kern="1200" dirty="0">
              <a:solidFill>
                <a:srgbClr val="421F2A"/>
              </a:solidFill>
              <a:latin typeface="Avenir Book"/>
            </a:rPr>
            <a:t>Fundiciones de cobre, aluminio o acero</a:t>
          </a:r>
          <a:endParaRPr lang="es-ES" sz="2400" kern="1200" dirty="0">
            <a:solidFill>
              <a:srgbClr val="421F2A"/>
            </a:solidFill>
            <a:latin typeface="Avenir Book"/>
            <a:ea typeface="Helvetica Neue Medium"/>
            <a:cs typeface="Helvetica Neue Medium"/>
          </a:endParaRPr>
        </a:p>
      </dsp:txBody>
      <dsp:txXfrm>
        <a:off x="6078056" y="302340"/>
        <a:ext cx="4066572" cy="2334593"/>
      </dsp:txXfrm>
    </dsp:sp>
    <dsp:sp modelId="{57EB9147-CEE8-4B34-8E21-515784C84D3A}">
      <dsp:nvSpPr>
        <dsp:cNvPr id="0" name=""/>
        <dsp:cNvSpPr/>
      </dsp:nvSpPr>
      <dsp:spPr>
        <a:xfrm>
          <a:off x="10645468" y="938661"/>
          <a:ext cx="907797" cy="106195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10645468" y="1151051"/>
        <a:ext cx="635458" cy="637171"/>
      </dsp:txXfrm>
    </dsp:sp>
    <dsp:sp modelId="{14DCEB94-7B31-4D33-83E1-065B8B0D5F45}">
      <dsp:nvSpPr>
        <dsp:cNvPr id="0" name=""/>
        <dsp:cNvSpPr/>
      </dsp:nvSpPr>
      <dsp:spPr>
        <a:xfrm>
          <a:off x="11930087" y="252023"/>
          <a:ext cx="4306943" cy="24352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421F2A"/>
              </a:solidFill>
              <a:latin typeface="Avenir Book"/>
            </a:rPr>
            <a:t>Fabricación aparatos electrónicos: </a:t>
          </a:r>
          <a:r>
            <a:rPr lang="es-ES" sz="2400" kern="1200" dirty="0" err="1">
              <a:solidFill>
                <a:srgbClr val="421F2A"/>
              </a:solidFill>
              <a:latin typeface="Avenir Book"/>
            </a:rPr>
            <a:t>tablet</a:t>
          </a:r>
          <a:r>
            <a:rPr lang="es-ES" sz="2400" kern="1200" dirty="0">
              <a:solidFill>
                <a:srgbClr val="421F2A"/>
              </a:solidFill>
              <a:latin typeface="Avenir Book"/>
            </a:rPr>
            <a:t>, radio</a:t>
          </a:r>
        </a:p>
        <a:p>
          <a:pPr lvl="0" algn="ctr" defTabSz="1066800">
            <a:lnSpc>
              <a:spcPct val="90000"/>
            </a:lnSpc>
            <a:spcBef>
              <a:spcPct val="0"/>
            </a:spcBef>
            <a:spcAft>
              <a:spcPct val="35000"/>
            </a:spcAft>
          </a:pPr>
          <a:r>
            <a:rPr lang="es-ES" sz="2400" kern="1200" dirty="0">
              <a:solidFill>
                <a:srgbClr val="421F2A"/>
              </a:solidFill>
              <a:latin typeface="Avenir Book"/>
            </a:rPr>
            <a:t>Fabricantes de bienes de consumo</a:t>
          </a:r>
        </a:p>
        <a:p>
          <a:pPr lvl="0" algn="ctr" defTabSz="1066800">
            <a:lnSpc>
              <a:spcPct val="90000"/>
            </a:lnSpc>
            <a:spcBef>
              <a:spcPct val="0"/>
            </a:spcBef>
            <a:spcAft>
              <a:spcPct val="35000"/>
            </a:spcAft>
          </a:pPr>
          <a:r>
            <a:rPr lang="es-ES" sz="2400" kern="1200" dirty="0">
              <a:solidFill>
                <a:srgbClr val="421F2A"/>
              </a:solidFill>
              <a:latin typeface="Avenir Book"/>
            </a:rPr>
            <a:t>Fabricación automóviles: coches, patinetes</a:t>
          </a:r>
          <a:endParaRPr lang="es-ES" sz="2400" kern="1200" dirty="0"/>
        </a:p>
      </dsp:txBody>
      <dsp:txXfrm>
        <a:off x="12001412" y="323348"/>
        <a:ext cx="4164293" cy="2292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DC4C-39AC-4EDB-A5D6-578F4BE1B914}">
      <dsp:nvSpPr>
        <dsp:cNvPr id="0" name=""/>
        <dsp:cNvSpPr/>
      </dsp:nvSpPr>
      <dsp:spPr>
        <a:xfrm>
          <a:off x="10391" y="582302"/>
          <a:ext cx="4260618" cy="29617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solidFill>
                <a:srgbClr val="FF0000"/>
              </a:solidFill>
              <a:latin typeface="Avenir Book"/>
            </a:rPr>
            <a:t>No valorizable</a:t>
          </a:r>
          <a:endParaRPr lang="es-ES" sz="2400" kern="1200" dirty="0">
            <a:solidFill>
              <a:srgbClr val="FF0000"/>
            </a:solidFill>
          </a:endParaRPr>
        </a:p>
      </dsp:txBody>
      <dsp:txXfrm>
        <a:off x="19066" y="590977"/>
        <a:ext cx="4243268" cy="278822"/>
      </dsp:txXfrm>
    </dsp:sp>
    <dsp:sp modelId="{9C5866EA-66B2-45DE-8760-5E46C97DB18C}">
      <dsp:nvSpPr>
        <dsp:cNvPr id="0" name=""/>
        <dsp:cNvSpPr/>
      </dsp:nvSpPr>
      <dsp:spPr>
        <a:xfrm>
          <a:off x="4697912" y="201029"/>
          <a:ext cx="905034" cy="105871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4697912" y="412773"/>
        <a:ext cx="633524" cy="635231"/>
      </dsp:txXfrm>
    </dsp:sp>
    <dsp:sp modelId="{158C5141-15AB-4D74-B504-4EAD4391C16C}">
      <dsp:nvSpPr>
        <dsp:cNvPr id="0" name=""/>
        <dsp:cNvSpPr/>
      </dsp:nvSpPr>
      <dsp:spPr>
        <a:xfrm>
          <a:off x="5978621" y="595900"/>
          <a:ext cx="4199016" cy="2689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r>
            <a:rPr lang="es-ES" sz="2400" kern="1200" dirty="0">
              <a:solidFill>
                <a:srgbClr val="FF0000"/>
              </a:solidFill>
              <a:latin typeface="Avenir Book"/>
            </a:rPr>
            <a:t>Vertedero</a:t>
          </a:r>
          <a:endParaRPr lang="es-ES" sz="2400" kern="1200" dirty="0">
            <a:solidFill>
              <a:srgbClr val="FF0000"/>
            </a:solidFill>
            <a:latin typeface="Avenir Book"/>
            <a:ea typeface="Helvetica Neue Medium"/>
            <a:cs typeface="Helvetica Neue Medium"/>
          </a:endParaRPr>
        </a:p>
      </dsp:txBody>
      <dsp:txXfrm>
        <a:off x="5986499" y="603778"/>
        <a:ext cx="4183260" cy="2532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90488" y="744538"/>
            <a:ext cx="6616700" cy="3722687"/>
          </a:xfrm>
          <a:prstGeom prst="rect">
            <a:avLst/>
          </a:prstGeom>
        </p:spPr>
        <p:txBody>
          <a:bodyPr/>
          <a:lstStyle/>
          <a:p>
            <a:endParaRPr/>
          </a:p>
        </p:txBody>
      </p:sp>
      <p:sp>
        <p:nvSpPr>
          <p:cNvPr id="116" name="Shape 116"/>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71865924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1203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xmlns="" id="{8FC91E46-71E9-4808-AE28-D3CFD995AB6C}"/>
              </a:ext>
            </a:extLst>
          </p:cNvPr>
          <p:cNvSpPr>
            <a:spLocks noGrp="1" noRot="1" noChangeAspect="1" noTextEdit="1"/>
          </p:cNvSpPr>
          <p:nvPr>
            <p:ph type="sldImg"/>
          </p:nvPr>
        </p:nvSpPr>
        <p:spPr>
          <a:xfrm>
            <a:off x="-180975" y="833438"/>
            <a:ext cx="7402513" cy="4165600"/>
          </a:xfrm>
        </p:spPr>
      </p:sp>
      <p:sp>
        <p:nvSpPr>
          <p:cNvPr id="15363" name="Marcador de notas 2">
            <a:extLst>
              <a:ext uri="{FF2B5EF4-FFF2-40B4-BE49-F238E27FC236}">
                <a16:creationId xmlns:a16="http://schemas.microsoft.com/office/drawing/2014/main" xmlns="" id="{88986E38-C1E5-4977-964B-F524630D9ECE}"/>
              </a:ext>
            </a:extLst>
          </p:cNvPr>
          <p:cNvSpPr>
            <a:spLocks noGrp="1"/>
          </p:cNvSpPr>
          <p:nvPr>
            <p:ph type="body" idx="1"/>
          </p:nvPr>
        </p:nvSpPr>
        <p:spPr/>
        <p:txBody>
          <a:bodyPr/>
          <a:lstStyle/>
          <a:p>
            <a:endParaRPr lang="es-ES" altLang="es-ES"/>
          </a:p>
        </p:txBody>
      </p:sp>
    </p:spTree>
    <p:extLst>
      <p:ext uri="{BB962C8B-B14F-4D97-AF65-F5344CB8AC3E}">
        <p14:creationId xmlns:p14="http://schemas.microsoft.com/office/powerpoint/2010/main" val="156046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5644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565332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xfrm>
            <a:off x="23594860" y="13144500"/>
            <a:ext cx="524182" cy="333425"/>
          </a:xfrm>
          <a:prstGeom prst="rect">
            <a:avLst/>
          </a:prstGeom>
        </p:spPr>
        <p:txBody>
          <a:bodyPr/>
          <a:lstStyle>
            <a:lvl1pPr>
              <a:defRPr sz="1500" b="0" i="0">
                <a:latin typeface="Verdana Regular"/>
                <a:ea typeface="Verdana Regular"/>
                <a:cs typeface="Verdana Regular"/>
                <a:sym typeface="Avenir Book"/>
              </a:defRPr>
            </a:lvl1pPr>
          </a:lstStyle>
          <a:p>
            <a:fld id="{86CB4B4D-7CA3-9044-876B-883B54F8677D}" type="slidenum">
              <a:rPr lang="es-ES" smtClean="0"/>
              <a:pPr/>
              <a:t>‹Nº›</a:t>
            </a:fld>
            <a:endParaRPr lang="es-ES" dirty="0"/>
          </a:p>
        </p:txBody>
      </p:sp>
      <p:pic>
        <p:nvPicPr>
          <p:cNvPr id="12" name="Imagen" descr="Imagen"/>
          <p:cNvPicPr>
            <a:picLocks noChangeAspect="1"/>
          </p:cNvPicPr>
          <p:nvPr/>
        </p:nvPicPr>
        <p:blipFill>
          <a:blip r:embed="rId2"/>
          <a:srcRect b="14438"/>
          <a:stretch>
            <a:fillRect/>
          </a:stretch>
        </p:blipFill>
        <p:spPr>
          <a:xfrm>
            <a:off x="-5055" y="-37472"/>
            <a:ext cx="24394110" cy="13790944"/>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1" name="Imagen"/>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19" name="Imagen"/>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0" name="Texto del título"/>
          <p:cNvSpPr txBox="1">
            <a:spLocks noGrp="1"/>
          </p:cNvSpPr>
          <p:nvPr>
            <p:ph type="title"/>
          </p:nvPr>
        </p:nvSpPr>
        <p:spPr>
          <a:xfrm>
            <a:off x="635000" y="9512300"/>
            <a:ext cx="23114000" cy="2006600"/>
          </a:xfrm>
          <a:prstGeom prst="rect">
            <a:avLst/>
          </a:prstGeom>
        </p:spPr>
        <p:txBody>
          <a:bodyPr anchor="b"/>
          <a:lstStyle/>
          <a:p>
            <a:r>
              <a:t>Texto del título</a:t>
            </a:r>
          </a:p>
        </p:txBody>
      </p:sp>
      <p:sp>
        <p:nvSpPr>
          <p:cNvPr id="21" name="Nivel de texto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1778000" y="4533900"/>
            <a:ext cx="20828000" cy="4648200"/>
          </a:xfrm>
          <a:prstGeom prst="rect">
            <a:avLst/>
          </a:prstGeom>
        </p:spPr>
        <p:txBody>
          <a:bodyPr/>
          <a:lstStyle/>
          <a:p>
            <a:r>
              <a:t>Texto del título</a:t>
            </a:r>
          </a:p>
        </p:txBody>
      </p:sp>
      <p:sp>
        <p:nvSpPr>
          <p:cNvPr id="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7" name="Imagen"/>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8" name="Texto del título"/>
          <p:cNvSpPr txBox="1">
            <a:spLocks noGrp="1"/>
          </p:cNvSpPr>
          <p:nvPr>
            <p:ph type="title"/>
          </p:nvPr>
        </p:nvSpPr>
        <p:spPr>
          <a:xfrm>
            <a:off x="1651000" y="952500"/>
            <a:ext cx="10223500" cy="5549900"/>
          </a:xfrm>
          <a:prstGeom prst="rect">
            <a:avLst/>
          </a:prstGeom>
        </p:spPr>
        <p:txBody>
          <a:bodyPr anchor="b"/>
          <a:lstStyle>
            <a:lvl1pPr>
              <a:defRPr sz="8400"/>
            </a:lvl1pPr>
          </a:lstStyle>
          <a:p>
            <a:r>
              <a:t>Texto del título</a:t>
            </a:r>
          </a:p>
        </p:txBody>
      </p:sp>
      <p:sp>
        <p:nvSpPr>
          <p:cNvPr id="39" name="Nivel de texto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7" name="Texto del título"/>
          <p:cNvSpPr txBox="1">
            <a:spLocks noGrp="1"/>
          </p:cNvSpPr>
          <p:nvPr>
            <p:ph type="title"/>
          </p:nvPr>
        </p:nvSpPr>
        <p:spPr>
          <a:prstGeom prst="rect">
            <a:avLst/>
          </a:prstGeom>
        </p:spPr>
        <p:txBody>
          <a:bodyPr/>
          <a:lstStyle/>
          <a:p>
            <a:r>
              <a:t>Texto del título</a:t>
            </a:r>
          </a:p>
        </p:txBody>
      </p:sp>
      <p:sp>
        <p:nvSpPr>
          <p:cNvPr id="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4" name="Imagen"/>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5" name="Texto del título"/>
          <p:cNvSpPr txBox="1">
            <a:spLocks noGrp="1"/>
          </p:cNvSpPr>
          <p:nvPr>
            <p:ph type="title"/>
          </p:nvPr>
        </p:nvSpPr>
        <p:spPr>
          <a:prstGeom prst="rect">
            <a:avLst/>
          </a:prstGeom>
        </p:spPr>
        <p:txBody>
          <a:bodyPr/>
          <a:lstStyle/>
          <a:p>
            <a:r>
              <a:t>Texto del título</a:t>
            </a:r>
          </a:p>
        </p:txBody>
      </p:sp>
      <p:sp>
        <p:nvSpPr>
          <p:cNvPr id="66" name="Nivel de texto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Nivel de texto 1</a:t>
            </a:r>
          </a:p>
          <a:p>
            <a:pPr lvl="1"/>
            <a:r>
              <a:t>Nivel de texto 2</a:t>
            </a:r>
          </a:p>
          <a:p>
            <a:pPr lvl="2"/>
            <a:r>
              <a:t>Nivel de texto 3</a:t>
            </a:r>
          </a:p>
          <a:p>
            <a:pPr lvl="3"/>
            <a:r>
              <a:t>Nivel de texto 4</a:t>
            </a:r>
          </a:p>
          <a:p>
            <a:pPr lvl="4"/>
            <a:r>
              <a:t>Nivel de texto 5</a:t>
            </a:r>
          </a:p>
        </p:txBody>
      </p:sp>
      <p:sp>
        <p:nvSpPr>
          <p:cNvPr id="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4" name="Nivel de texto 1…"/>
          <p:cNvSpPr txBox="1">
            <a:spLocks noGrp="1"/>
          </p:cNvSpPr>
          <p:nvPr>
            <p:ph type="body" idx="1"/>
          </p:nvPr>
        </p:nvSpPr>
        <p:spPr>
          <a:xfrm>
            <a:off x="1689100" y="1778000"/>
            <a:ext cx="21005800" cy="10160000"/>
          </a:xfrm>
          <a:prstGeom prst="rect">
            <a:avLst/>
          </a:prstGeom>
        </p:spPr>
        <p:txBody>
          <a:bodyPr/>
          <a:lstStyle>
            <a:lvl1pPr marL="711198" indent="-711198">
              <a:defRPr sz="4800"/>
            </a:lvl1pPr>
            <a:lvl2pPr>
              <a:defRPr sz="4800"/>
            </a:lvl2pPr>
            <a:lvl3pPr>
              <a:defRPr sz="4800"/>
            </a:lvl3pPr>
            <a:lvl4pPr>
              <a:defRPr sz="4800"/>
            </a:lvl4pPr>
            <a:lvl5pPr>
              <a:defRPr sz="4800"/>
            </a:lvl5pPr>
          </a:lstStyle>
          <a:p>
            <a:r>
              <a:t>Nivel de texto 1</a:t>
            </a:r>
          </a:p>
          <a:p>
            <a:pPr lvl="1"/>
            <a:r>
              <a:t>Nivel de texto 2</a:t>
            </a:r>
          </a:p>
          <a:p>
            <a:pPr lvl="2"/>
            <a:r>
              <a:t>Nivel de texto 3</a:t>
            </a:r>
          </a:p>
          <a:p>
            <a:pPr lvl="3"/>
            <a:r>
              <a:t>Nivel de texto 4</a:t>
            </a:r>
          </a:p>
          <a:p>
            <a:pPr lvl="4"/>
            <a:r>
              <a:t>Nivel de texto 5</a:t>
            </a: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2" name="Imagen"/>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3" name="Imagen"/>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4" name="Imagen"/>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2" name="– Juan López"/>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 Juan López</a:t>
            </a:r>
          </a:p>
        </p:txBody>
      </p:sp>
      <p:sp>
        <p:nvSpPr>
          <p:cNvPr id="93" name="“Escribir una cita aquí”"/>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“Escribir una cita aquí” </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Texto del título</a:t>
            </a:r>
          </a:p>
        </p:txBody>
      </p:sp>
      <p:sp>
        <p:nvSpPr>
          <p:cNvPr id="3"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
        <p:nvSpPr>
          <p:cNvPr id="4" name="Nivel de texto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hart" Target="../charts/chart5.xml"/><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27.png"/><Relationship Id="rId12"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14.wdp"/><Relationship Id="rId5" Type="http://schemas.openxmlformats.org/officeDocument/2006/relationships/image" Target="../media/image29.png"/><Relationship Id="rId10" Type="http://schemas.openxmlformats.org/officeDocument/2006/relationships/image" Target="../media/image48.png"/><Relationship Id="rId4" Type="http://schemas.microsoft.com/office/2007/relationships/hdphoto" Target="../media/hdphoto12.wdp"/><Relationship Id="rId9" Type="http://schemas.microsoft.com/office/2007/relationships/hdphoto" Target="../media/hdphoto13.wdp"/></Relationships>
</file>

<file path=ppt/slides/_rels/slide13.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9.png"/><Relationship Id="rId7" Type="http://schemas.openxmlformats.org/officeDocument/2006/relationships/image" Target="../media/image50.png"/><Relationship Id="rId12"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9.png"/><Relationship Id="rId11" Type="http://schemas.microsoft.com/office/2007/relationships/hdphoto" Target="../media/hdphoto16.wdp"/><Relationship Id="rId5" Type="http://schemas.microsoft.com/office/2007/relationships/hdphoto" Target="../media/hdphoto13.wdp"/><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3" Type="http://schemas.openxmlformats.org/officeDocument/2006/relationships/image" Target="../media/image5.png"/><Relationship Id="rId21" Type="http://schemas.openxmlformats.org/officeDocument/2006/relationships/diagramData" Target="../diagrams/data4.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5" Type="http://schemas.openxmlformats.org/officeDocument/2006/relationships/image" Target="../media/image31.png"/><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52.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32.png"/><Relationship Id="rId5" Type="http://schemas.openxmlformats.org/officeDocument/2006/relationships/image" Target="../media/image55.png"/><Relationship Id="rId10" Type="http://schemas.openxmlformats.org/officeDocument/2006/relationships/image" Target="../media/image60.emf"/><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image" Target="../media/image6.png"/><Relationship Id="rId21" Type="http://schemas.microsoft.com/office/2007/relationships/hdphoto" Target="../media/hdphoto9.wdp"/><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5" Type="http://schemas.microsoft.com/office/2007/relationships/hdphoto" Target="../media/hdphoto11.wdp"/><Relationship Id="rId2" Type="http://schemas.openxmlformats.org/officeDocument/2006/relationships/image" Target="../media/image5.png"/><Relationship Id="rId16" Type="http://schemas.microsoft.com/office/2007/relationships/hdphoto" Target="../media/hdphoto7.wdp"/><Relationship Id="rId20"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png"/><Relationship Id="rId24"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image" Target="../media/image12.png"/><Relationship Id="rId23"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 Id="rId22"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hart" Target="../charts/chart4.xml"/><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3"/>
          <a:stretch>
            <a:fillRect/>
          </a:stretch>
        </p:blipFill>
        <p:spPr>
          <a:xfrm>
            <a:off x="7282991" y="286338"/>
            <a:ext cx="9706487" cy="9434231"/>
          </a:xfrm>
          <a:prstGeom prst="rect">
            <a:avLst/>
          </a:prstGeom>
          <a:ln w="12700">
            <a:miter lim="400000"/>
          </a:ln>
        </p:spPr>
      </p:pic>
      <p:sp>
        <p:nvSpPr>
          <p:cNvPr id="2" name="Presupuesto 20XX para XXXXXXXXXX">
            <a:extLst>
              <a:ext uri="{FF2B5EF4-FFF2-40B4-BE49-F238E27FC236}">
                <a16:creationId xmlns:a16="http://schemas.microsoft.com/office/drawing/2014/main" xmlns="" id="{79ACADF1-44A2-4474-DA67-990A533B5958}"/>
              </a:ext>
            </a:extLst>
          </p:cNvPr>
          <p:cNvSpPr txBox="1"/>
          <p:nvPr/>
        </p:nvSpPr>
        <p:spPr>
          <a:xfrm>
            <a:off x="5098633" y="11280866"/>
            <a:ext cx="1468510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Verdana" panose="020B0604030504040204" pitchFamily="34" charset="0"/>
                <a:ea typeface="Verdana" panose="020B0604030504040204" pitchFamily="34" charset="0"/>
              </a:rPr>
              <a:t>Gestión unificada de la </a:t>
            </a:r>
          </a:p>
          <a:p>
            <a:r>
              <a:rPr lang="es-ES" sz="5000" b="1" dirty="0">
                <a:solidFill>
                  <a:srgbClr val="421F2A"/>
                </a:solidFill>
                <a:latin typeface="Verdana" panose="020B0604030504040204" pitchFamily="34" charset="0"/>
                <a:ea typeface="Verdana" panose="020B0604030504040204" pitchFamily="34" charset="0"/>
              </a:rPr>
              <a:t>Responsabilidad Ampliada del Productor</a:t>
            </a:r>
          </a:p>
        </p:txBody>
      </p:sp>
      <p:sp>
        <p:nvSpPr>
          <p:cNvPr id="3" name="Presupuesto 20XX para XXXXXXXXXX">
            <a:extLst>
              <a:ext uri="{FF2B5EF4-FFF2-40B4-BE49-F238E27FC236}">
                <a16:creationId xmlns:a16="http://schemas.microsoft.com/office/drawing/2014/main" xmlns="" id="{342D960C-467F-E20D-FAF5-7926E527853C}"/>
              </a:ext>
            </a:extLst>
          </p:cNvPr>
          <p:cNvSpPr txBox="1"/>
          <p:nvPr/>
        </p:nvSpPr>
        <p:spPr>
          <a:xfrm>
            <a:off x="2038994" y="9382499"/>
            <a:ext cx="2108269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8000" b="1" dirty="0">
                <a:solidFill>
                  <a:srgbClr val="421F2A"/>
                </a:solidFill>
                <a:latin typeface="Verdana" panose="020B0604030504040204" pitchFamily="34" charset="0"/>
                <a:ea typeface="Verdana" panose="020B0604030504040204" pitchFamily="34" charset="0"/>
              </a:rPr>
              <a:t>REINICIA AEE + REINICIA ENVASES</a:t>
            </a:r>
          </a:p>
        </p:txBody>
      </p:sp>
    </p:spTree>
    <p:extLst>
      <p:ext uri="{BB962C8B-B14F-4D97-AF65-F5344CB8AC3E}">
        <p14:creationId xmlns:p14="http://schemas.microsoft.com/office/powerpoint/2010/main" val="18302985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ogo reinicia.png" descr="logo reinicia.png">
            <a:extLst>
              <a:ext uri="{FF2B5EF4-FFF2-40B4-BE49-F238E27FC236}">
                <a16:creationId xmlns:a16="http://schemas.microsoft.com/office/drawing/2014/main" xmlns="" id="{F085A250-5C87-4317-B675-8744F2382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531" name="Número de diapositiva">
            <a:extLst>
              <a:ext uri="{FF2B5EF4-FFF2-40B4-BE49-F238E27FC236}">
                <a16:creationId xmlns:a16="http://schemas.microsoft.com/office/drawing/2014/main" xmlns="" id="{08141B6D-89E4-4D65-9770-A2DEF809C5E9}"/>
              </a:ext>
            </a:extLst>
          </p:cNvPr>
          <p:cNvSpPr>
            <a:spLocks noGrp="1"/>
          </p:cNvSpPr>
          <p:nvPr>
            <p:ph type="sldNum" sz="quarter" idx="10"/>
          </p:nvPr>
        </p:nvSpPr>
        <p:spPr bwMode="auto">
          <a:xfrm>
            <a:off x="23699856" y="13144500"/>
            <a:ext cx="314189"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defPPr>
              <a:defRPr lang="es-ES"/>
            </a:defPPr>
            <a:lvl1pPr algn="ctr" defTabSz="825500" rtl="0" fontAlgn="base" hangingPunct="0">
              <a:spcBef>
                <a:spcPct val="0"/>
              </a:spcBef>
              <a:spcAft>
                <a:spcPct val="0"/>
              </a:spcAft>
              <a:defRPr sz="1500" b="0" kern="1200">
                <a:solidFill>
                  <a:srgbClr val="000000"/>
                </a:solidFill>
                <a:latin typeface="Avenir Book" panose="02000503020000020003"/>
                <a:ea typeface="Avenir Book" panose="02000503020000020003"/>
                <a:cs typeface="Avenir Book" panose="02000503020000020003"/>
                <a:sym typeface="Avenir Book" panose="02000503020000020003"/>
              </a:defRPr>
            </a:lvl1pPr>
            <a:lvl2pPr indent="2286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indent="4572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indent="6858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indent="9144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2860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7432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2004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6576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eaLnBrk="1"/>
            <a:fld id="{4951668E-0560-4D07-AA6B-E67A671ACFD2}" type="slidenum">
              <a:rPr lang="es-ES" altLang="es-ES" smtClean="0">
                <a:solidFill>
                  <a:srgbClr val="421F2A"/>
                </a:solidFill>
              </a:rPr>
              <a:pPr eaLnBrk="1"/>
              <a:t>10</a:t>
            </a:fld>
            <a:endParaRPr lang="es-ES" altLang="es-ES" sz="1500" b="0">
              <a:solidFill>
                <a:srgbClr val="421F2A"/>
              </a:solidFill>
              <a:sym typeface="Avenir Book" panose="02000503020000020003"/>
            </a:endParaRPr>
          </a:p>
        </p:txBody>
      </p:sp>
      <p:sp>
        <p:nvSpPr>
          <p:cNvPr id="3" name="Presupuesto 20XX para XXXXXXXXXX">
            <a:extLst>
              <a:ext uri="{FF2B5EF4-FFF2-40B4-BE49-F238E27FC236}">
                <a16:creationId xmlns:a16="http://schemas.microsoft.com/office/drawing/2014/main" xmlns="" id="{F6E84BA4-5679-1364-90CA-DC224857C0B0}"/>
              </a:ext>
            </a:extLst>
          </p:cNvPr>
          <p:cNvSpPr txBox="1"/>
          <p:nvPr/>
        </p:nvSpPr>
        <p:spPr>
          <a:xfrm>
            <a:off x="6865139" y="281046"/>
            <a:ext cx="1021273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OBJETIVOS MÍNIMOS DE RECOGIDA*</a:t>
            </a:r>
          </a:p>
        </p:txBody>
      </p:sp>
      <p:graphicFrame>
        <p:nvGraphicFramePr>
          <p:cNvPr id="27" name="Gráfico 26">
            <a:extLst>
              <a:ext uri="{FF2B5EF4-FFF2-40B4-BE49-F238E27FC236}">
                <a16:creationId xmlns:a16="http://schemas.microsoft.com/office/drawing/2014/main" xmlns="" id="{09AF7D72-564A-6EC4-F258-541C2CC8507D}"/>
              </a:ext>
            </a:extLst>
          </p:cNvPr>
          <p:cNvGraphicFramePr>
            <a:graphicFrameLocks/>
          </p:cNvGraphicFramePr>
          <p:nvPr>
            <p:extLst>
              <p:ext uri="{D42A27DB-BD31-4B8C-83A1-F6EECF244321}">
                <p14:modId xmlns:p14="http://schemas.microsoft.com/office/powerpoint/2010/main" val="3681558436"/>
              </p:ext>
            </p:extLst>
          </p:nvPr>
        </p:nvGraphicFramePr>
        <p:xfrm>
          <a:off x="14591489" y="8638161"/>
          <a:ext cx="6834568" cy="4045423"/>
        </p:xfrm>
        <a:graphic>
          <a:graphicData uri="http://schemas.openxmlformats.org/drawingml/2006/chart">
            <c:chart xmlns:c="http://schemas.openxmlformats.org/drawingml/2006/chart" xmlns:r="http://schemas.openxmlformats.org/officeDocument/2006/relationships" r:id="rId3"/>
          </a:graphicData>
        </a:graphic>
      </p:graphicFrame>
      <p:sp>
        <p:nvSpPr>
          <p:cNvPr id="50" name="CuadroTexto 49">
            <a:extLst>
              <a:ext uri="{FF2B5EF4-FFF2-40B4-BE49-F238E27FC236}">
                <a16:creationId xmlns:a16="http://schemas.microsoft.com/office/drawing/2014/main" xmlns="" id="{C8E3CA04-A08C-46E6-7BBB-D882A9532CBC}"/>
              </a:ext>
            </a:extLst>
          </p:cNvPr>
          <p:cNvSpPr txBox="1"/>
          <p:nvPr/>
        </p:nvSpPr>
        <p:spPr>
          <a:xfrm>
            <a:off x="10248197" y="3723861"/>
            <a:ext cx="20574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Helvetica Neue"/>
                <a:ea typeface="Helvetica Neue"/>
                <a:cs typeface="Helvetica Neue"/>
                <a:sym typeface="Helvetica Neue"/>
              </a:rPr>
              <a:t>108%</a:t>
            </a:r>
          </a:p>
        </p:txBody>
      </p:sp>
      <p:sp>
        <p:nvSpPr>
          <p:cNvPr id="18" name="Presupuesto 20XX para XXXXXXXXXX">
            <a:extLst>
              <a:ext uri="{FF2B5EF4-FFF2-40B4-BE49-F238E27FC236}">
                <a16:creationId xmlns:a16="http://schemas.microsoft.com/office/drawing/2014/main" xmlns="" id="{CD479790-F272-4BC7-9E06-7E7107F0CC94}"/>
              </a:ext>
            </a:extLst>
          </p:cNvPr>
          <p:cNvSpPr txBox="1"/>
          <p:nvPr/>
        </p:nvSpPr>
        <p:spPr>
          <a:xfrm>
            <a:off x="21017578" y="14983560"/>
            <a:ext cx="190436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2000" dirty="0">
                <a:solidFill>
                  <a:srgbClr val="421F2A"/>
                </a:solidFill>
                <a:latin typeface="Avenir Book" panose="02000503020000020003"/>
                <a:ea typeface="Verdana" panose="020B0604030504040204" pitchFamily="34" charset="0"/>
              </a:rPr>
              <a:t> *Fuente: MITECO</a:t>
            </a:r>
          </a:p>
        </p:txBody>
      </p:sp>
      <p:pic>
        <p:nvPicPr>
          <p:cNvPr id="9" name="Imagen 8">
            <a:extLst>
              <a:ext uri="{FF2B5EF4-FFF2-40B4-BE49-F238E27FC236}">
                <a16:creationId xmlns:a16="http://schemas.microsoft.com/office/drawing/2014/main" xmlns="" id="{A44A5B09-319C-31F1-BDD0-96930F83BF53}"/>
              </a:ext>
            </a:extLst>
          </p:cNvPr>
          <p:cNvPicPr>
            <a:picLocks noChangeAspect="1"/>
          </p:cNvPicPr>
          <p:nvPr/>
        </p:nvPicPr>
        <p:blipFill>
          <a:blip r:embed="rId4"/>
          <a:stretch>
            <a:fillRect/>
          </a:stretch>
        </p:blipFill>
        <p:spPr>
          <a:xfrm>
            <a:off x="659000" y="1284824"/>
            <a:ext cx="9482002" cy="5258409"/>
          </a:xfrm>
          <a:prstGeom prst="rect">
            <a:avLst/>
          </a:prstGeom>
        </p:spPr>
      </p:pic>
      <p:pic>
        <p:nvPicPr>
          <p:cNvPr id="12" name="Imagen 11">
            <a:extLst>
              <a:ext uri="{FF2B5EF4-FFF2-40B4-BE49-F238E27FC236}">
                <a16:creationId xmlns:a16="http://schemas.microsoft.com/office/drawing/2014/main" xmlns="" id="{5CE6532B-EDC9-C8D5-A69F-3EEBF6D76DD1}"/>
              </a:ext>
            </a:extLst>
          </p:cNvPr>
          <p:cNvPicPr>
            <a:picLocks noChangeAspect="1"/>
          </p:cNvPicPr>
          <p:nvPr/>
        </p:nvPicPr>
        <p:blipFill>
          <a:blip r:embed="rId5"/>
          <a:stretch>
            <a:fillRect/>
          </a:stretch>
        </p:blipFill>
        <p:spPr>
          <a:xfrm>
            <a:off x="7414002" y="6787011"/>
            <a:ext cx="9217762" cy="7063498"/>
          </a:xfrm>
          <a:prstGeom prst="rect">
            <a:avLst/>
          </a:prstGeom>
        </p:spPr>
      </p:pic>
      <p:sp>
        <p:nvSpPr>
          <p:cNvPr id="19" name="Flecha: hacia arriba 18">
            <a:extLst>
              <a:ext uri="{FF2B5EF4-FFF2-40B4-BE49-F238E27FC236}">
                <a16:creationId xmlns:a16="http://schemas.microsoft.com/office/drawing/2014/main" xmlns="" id="{1F1BED31-07EB-1760-AC79-286DA0A9D12E}"/>
              </a:ext>
            </a:extLst>
          </p:cNvPr>
          <p:cNvSpPr/>
          <p:nvPr/>
        </p:nvSpPr>
        <p:spPr>
          <a:xfrm>
            <a:off x="10584695" y="2747359"/>
            <a:ext cx="297296" cy="2424931"/>
          </a:xfrm>
          <a:prstGeom prst="upArrow">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CuadroTexto 1">
            <a:extLst>
              <a:ext uri="{FF2B5EF4-FFF2-40B4-BE49-F238E27FC236}">
                <a16:creationId xmlns:a16="http://schemas.microsoft.com/office/drawing/2014/main" xmlns="" id="{2A9836A5-5DD8-DB9A-F5E4-E44ED016C219}"/>
              </a:ext>
            </a:extLst>
          </p:cNvPr>
          <p:cNvSpPr txBox="1"/>
          <p:nvPr/>
        </p:nvSpPr>
        <p:spPr>
          <a:xfrm>
            <a:off x="20554991" y="3316794"/>
            <a:ext cx="20574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Helvetica Neue"/>
                <a:ea typeface="Helvetica Neue"/>
                <a:cs typeface="Helvetica Neue"/>
                <a:sym typeface="Helvetica Neue"/>
              </a:rPr>
              <a:t>104%</a:t>
            </a:r>
          </a:p>
        </p:txBody>
      </p:sp>
      <p:sp>
        <p:nvSpPr>
          <p:cNvPr id="7" name="Flecha: hacia arriba 6">
            <a:extLst>
              <a:ext uri="{FF2B5EF4-FFF2-40B4-BE49-F238E27FC236}">
                <a16:creationId xmlns:a16="http://schemas.microsoft.com/office/drawing/2014/main" xmlns="" id="{DE0CE177-00AD-E8F5-B22F-4CFE31192034}"/>
              </a:ext>
            </a:extLst>
          </p:cNvPr>
          <p:cNvSpPr/>
          <p:nvPr/>
        </p:nvSpPr>
        <p:spPr>
          <a:xfrm>
            <a:off x="20786319" y="2671326"/>
            <a:ext cx="256548" cy="1695104"/>
          </a:xfrm>
          <a:prstGeom prst="upArrow">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Gráfico 9" descr="Flecha lineal: curva en sentido contrario de las agujas del reloj con relleno sólido">
            <a:extLst>
              <a:ext uri="{FF2B5EF4-FFF2-40B4-BE49-F238E27FC236}">
                <a16:creationId xmlns:a16="http://schemas.microsoft.com/office/drawing/2014/main" xmlns="" id="{C5E7AFF7-0065-B629-84EC-789729596A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5754875">
            <a:off x="3258648" y="6124394"/>
            <a:ext cx="914400" cy="991502"/>
          </a:xfrm>
          <a:prstGeom prst="rect">
            <a:avLst/>
          </a:prstGeom>
        </p:spPr>
      </p:pic>
      <p:pic>
        <p:nvPicPr>
          <p:cNvPr id="13" name="Gráfico 12" descr="Flecha lineal: curva en sentido contrario de las agujas del reloj con relleno sólido">
            <a:extLst>
              <a:ext uri="{FF2B5EF4-FFF2-40B4-BE49-F238E27FC236}">
                <a16:creationId xmlns:a16="http://schemas.microsoft.com/office/drawing/2014/main" xmlns="" id="{FE7E093F-04E9-7B12-03B1-2332514BA2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5754875">
            <a:off x="4538888" y="6174097"/>
            <a:ext cx="937731" cy="991502"/>
          </a:xfrm>
          <a:prstGeom prst="rect">
            <a:avLst/>
          </a:prstGeom>
        </p:spPr>
      </p:pic>
      <p:pic>
        <p:nvPicPr>
          <p:cNvPr id="14" name="Gráfico 13" descr="Flecha lineal: curva en sentido contrario de las agujas del reloj con relleno sólido">
            <a:extLst>
              <a:ext uri="{FF2B5EF4-FFF2-40B4-BE49-F238E27FC236}">
                <a16:creationId xmlns:a16="http://schemas.microsoft.com/office/drawing/2014/main" xmlns="" id="{0972128B-7EC0-C3A0-6066-DFE358C2CD4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5754875">
            <a:off x="5830440" y="6185700"/>
            <a:ext cx="914400" cy="991502"/>
          </a:xfrm>
          <a:prstGeom prst="rect">
            <a:avLst/>
          </a:prstGeom>
        </p:spPr>
      </p:pic>
      <p:pic>
        <p:nvPicPr>
          <p:cNvPr id="15" name="Gráfico 14" descr="Flecha lineal: curva en sentido contrario de las agujas del reloj con relleno sólido">
            <a:extLst>
              <a:ext uri="{FF2B5EF4-FFF2-40B4-BE49-F238E27FC236}">
                <a16:creationId xmlns:a16="http://schemas.microsoft.com/office/drawing/2014/main" xmlns="" id="{72DCA553-8C4F-D6CD-54B3-0B6173FA5AD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5754875">
            <a:off x="7123896" y="6124396"/>
            <a:ext cx="914400" cy="991502"/>
          </a:xfrm>
          <a:prstGeom prst="rect">
            <a:avLst/>
          </a:prstGeom>
        </p:spPr>
      </p:pic>
      <p:sp>
        <p:nvSpPr>
          <p:cNvPr id="16" name="CuadroTexto 15">
            <a:extLst>
              <a:ext uri="{FF2B5EF4-FFF2-40B4-BE49-F238E27FC236}">
                <a16:creationId xmlns:a16="http://schemas.microsoft.com/office/drawing/2014/main" xmlns="" id="{2E60D160-8BD9-F8AF-D4B1-FE5C9A40CB7B}"/>
              </a:ext>
            </a:extLst>
          </p:cNvPr>
          <p:cNvSpPr txBox="1"/>
          <p:nvPr/>
        </p:nvSpPr>
        <p:spPr>
          <a:xfrm>
            <a:off x="2970887" y="6766993"/>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26%</a:t>
            </a:r>
          </a:p>
        </p:txBody>
      </p:sp>
      <p:sp>
        <p:nvSpPr>
          <p:cNvPr id="17" name="CuadroTexto 16">
            <a:extLst>
              <a:ext uri="{FF2B5EF4-FFF2-40B4-BE49-F238E27FC236}">
                <a16:creationId xmlns:a16="http://schemas.microsoft.com/office/drawing/2014/main" xmlns="" id="{53150465-8D1F-1F0D-B7DB-56EB55580A4B}"/>
              </a:ext>
            </a:extLst>
          </p:cNvPr>
          <p:cNvSpPr txBox="1"/>
          <p:nvPr/>
        </p:nvSpPr>
        <p:spPr>
          <a:xfrm>
            <a:off x="4238427" y="6785940"/>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12%</a:t>
            </a:r>
          </a:p>
        </p:txBody>
      </p:sp>
      <p:sp>
        <p:nvSpPr>
          <p:cNvPr id="20" name="CuadroTexto 19">
            <a:extLst>
              <a:ext uri="{FF2B5EF4-FFF2-40B4-BE49-F238E27FC236}">
                <a16:creationId xmlns:a16="http://schemas.microsoft.com/office/drawing/2014/main" xmlns="" id="{AC7F242F-DAB8-2772-9085-8EF3C6580474}"/>
              </a:ext>
            </a:extLst>
          </p:cNvPr>
          <p:cNvSpPr txBox="1"/>
          <p:nvPr/>
        </p:nvSpPr>
        <p:spPr>
          <a:xfrm>
            <a:off x="5535122" y="6785940"/>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15%</a:t>
            </a:r>
          </a:p>
        </p:txBody>
      </p:sp>
      <p:sp>
        <p:nvSpPr>
          <p:cNvPr id="21" name="CuadroTexto 20">
            <a:extLst>
              <a:ext uri="{FF2B5EF4-FFF2-40B4-BE49-F238E27FC236}">
                <a16:creationId xmlns:a16="http://schemas.microsoft.com/office/drawing/2014/main" xmlns="" id="{38EBABAB-F78A-63E3-250D-90DCBDAAEA21}"/>
              </a:ext>
            </a:extLst>
          </p:cNvPr>
          <p:cNvSpPr txBox="1"/>
          <p:nvPr/>
        </p:nvSpPr>
        <p:spPr>
          <a:xfrm>
            <a:off x="6839952" y="6748915"/>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12%</a:t>
            </a:r>
          </a:p>
        </p:txBody>
      </p:sp>
      <p:pic>
        <p:nvPicPr>
          <p:cNvPr id="22" name="Gráfico 21" descr="Flecha lineal: curva en sentido contrario de las agujas del reloj con relleno sólido">
            <a:extLst>
              <a:ext uri="{FF2B5EF4-FFF2-40B4-BE49-F238E27FC236}">
                <a16:creationId xmlns:a16="http://schemas.microsoft.com/office/drawing/2014/main" xmlns="" id="{09B26DC3-54B2-CB75-CAC9-3DFA847F1A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5754875">
            <a:off x="8345246" y="6162492"/>
            <a:ext cx="914400" cy="991502"/>
          </a:xfrm>
          <a:prstGeom prst="rect">
            <a:avLst/>
          </a:prstGeom>
        </p:spPr>
      </p:pic>
      <p:sp>
        <p:nvSpPr>
          <p:cNvPr id="23" name="CuadroTexto 22">
            <a:extLst>
              <a:ext uri="{FF2B5EF4-FFF2-40B4-BE49-F238E27FC236}">
                <a16:creationId xmlns:a16="http://schemas.microsoft.com/office/drawing/2014/main" xmlns="" id="{39DA2894-1103-C06B-0AF5-30DDC2A2A40E}"/>
              </a:ext>
            </a:extLst>
          </p:cNvPr>
          <p:cNvSpPr txBox="1"/>
          <p:nvPr/>
        </p:nvSpPr>
        <p:spPr>
          <a:xfrm>
            <a:off x="8061302" y="6787011"/>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15%</a:t>
            </a:r>
          </a:p>
        </p:txBody>
      </p:sp>
      <p:pic>
        <p:nvPicPr>
          <p:cNvPr id="5" name="Imagen">
            <a:extLst>
              <a:ext uri="{FF2B5EF4-FFF2-40B4-BE49-F238E27FC236}">
                <a16:creationId xmlns:a16="http://schemas.microsoft.com/office/drawing/2014/main" xmlns="" id="{05A27CAA-6054-8DFB-2C33-A1135CFB61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037" y="10660872"/>
            <a:ext cx="834537" cy="2387600"/>
          </a:xfrm>
          <a:prstGeom prst="rect">
            <a:avLst/>
          </a:prstGeom>
          <a:ln w="12700">
            <a:miter lim="400000"/>
          </a:ln>
          <a:effectLst>
            <a:outerShdw blurRad="63500" dist="25400" dir="5400000" rotWithShape="0">
              <a:srgbClr val="000000">
                <a:alpha val="50000"/>
              </a:srgbClr>
            </a:outerShdw>
          </a:effectLst>
        </p:spPr>
      </p:pic>
      <p:pic>
        <p:nvPicPr>
          <p:cNvPr id="8" name="Imagen 7">
            <a:extLst>
              <a:ext uri="{FF2B5EF4-FFF2-40B4-BE49-F238E27FC236}">
                <a16:creationId xmlns:a16="http://schemas.microsoft.com/office/drawing/2014/main" xmlns="" id="{46459CEA-2A3D-582B-6E47-F913B452DA5E}"/>
              </a:ext>
            </a:extLst>
          </p:cNvPr>
          <p:cNvPicPr>
            <a:picLocks noChangeAspect="1"/>
          </p:cNvPicPr>
          <p:nvPr/>
        </p:nvPicPr>
        <p:blipFill>
          <a:blip r:embed="rId9"/>
          <a:stretch>
            <a:fillRect/>
          </a:stretch>
        </p:blipFill>
        <p:spPr>
          <a:xfrm>
            <a:off x="11959825" y="1345040"/>
            <a:ext cx="8595166" cy="4625511"/>
          </a:xfrm>
          <a:prstGeom prst="rect">
            <a:avLst/>
          </a:prstGeom>
        </p:spPr>
      </p:pic>
    </p:spTree>
    <p:extLst>
      <p:ext uri="{BB962C8B-B14F-4D97-AF65-F5344CB8AC3E}">
        <p14:creationId xmlns:p14="http://schemas.microsoft.com/office/powerpoint/2010/main" val="2677663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P spid="18" grpId="0" animBg="1"/>
      <p:bldP spid="19" grpId="0" animBg="1"/>
      <p:bldP spid="2" grpId="0"/>
      <p:bldP spid="7" grpId="0" animBg="1"/>
      <p:bldP spid="16" grpId="0"/>
      <p:bldP spid="17" grpId="0"/>
      <p:bldP spid="20"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ogo reinicia.png" descr="logo reinicia.png">
            <a:extLst>
              <a:ext uri="{FF2B5EF4-FFF2-40B4-BE49-F238E27FC236}">
                <a16:creationId xmlns:a16="http://schemas.microsoft.com/office/drawing/2014/main" xmlns="" id="{F085A250-5C87-4317-B675-8744F2382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531" name="Número de diapositiva">
            <a:extLst>
              <a:ext uri="{FF2B5EF4-FFF2-40B4-BE49-F238E27FC236}">
                <a16:creationId xmlns:a16="http://schemas.microsoft.com/office/drawing/2014/main" xmlns="" id="{08141B6D-89E4-4D65-9770-A2DEF809C5E9}"/>
              </a:ext>
            </a:extLst>
          </p:cNvPr>
          <p:cNvSpPr>
            <a:spLocks noGrp="1"/>
          </p:cNvSpPr>
          <p:nvPr>
            <p:ph type="sldNum" sz="quarter" idx="10"/>
          </p:nvPr>
        </p:nvSpPr>
        <p:spPr bwMode="auto">
          <a:xfrm>
            <a:off x="23699856" y="13144500"/>
            <a:ext cx="314189"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defPPr>
              <a:defRPr lang="es-ES"/>
            </a:defPPr>
            <a:lvl1pPr algn="ctr" defTabSz="825500" rtl="0" fontAlgn="base" hangingPunct="0">
              <a:spcBef>
                <a:spcPct val="0"/>
              </a:spcBef>
              <a:spcAft>
                <a:spcPct val="0"/>
              </a:spcAft>
              <a:defRPr sz="1500" b="0" kern="1200">
                <a:solidFill>
                  <a:srgbClr val="000000"/>
                </a:solidFill>
                <a:latin typeface="Avenir Book" panose="02000503020000020003"/>
                <a:ea typeface="Avenir Book" panose="02000503020000020003"/>
                <a:cs typeface="Avenir Book" panose="02000503020000020003"/>
                <a:sym typeface="Avenir Book" panose="02000503020000020003"/>
              </a:defRPr>
            </a:lvl1pPr>
            <a:lvl2pPr indent="2286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indent="4572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indent="6858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indent="9144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2860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7432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2004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6576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eaLnBrk="1"/>
            <a:fld id="{4951668E-0560-4D07-AA6B-E67A671ACFD2}" type="slidenum">
              <a:rPr lang="es-ES" altLang="es-ES" smtClean="0">
                <a:solidFill>
                  <a:srgbClr val="421F2A"/>
                </a:solidFill>
              </a:rPr>
              <a:pPr eaLnBrk="1"/>
              <a:t>11</a:t>
            </a:fld>
            <a:endParaRPr lang="es-ES" altLang="es-ES" sz="1500" b="0">
              <a:solidFill>
                <a:srgbClr val="421F2A"/>
              </a:solidFill>
              <a:sym typeface="Avenir Book" panose="02000503020000020003"/>
            </a:endParaRPr>
          </a:p>
        </p:txBody>
      </p:sp>
      <p:sp>
        <p:nvSpPr>
          <p:cNvPr id="3" name="Presupuesto 20XX para XXXXXXXXXX">
            <a:extLst>
              <a:ext uri="{FF2B5EF4-FFF2-40B4-BE49-F238E27FC236}">
                <a16:creationId xmlns:a16="http://schemas.microsoft.com/office/drawing/2014/main" xmlns="" id="{F6E84BA4-5679-1364-90CA-DC224857C0B0}"/>
              </a:ext>
            </a:extLst>
          </p:cNvPr>
          <p:cNvSpPr txBox="1"/>
          <p:nvPr/>
        </p:nvSpPr>
        <p:spPr>
          <a:xfrm>
            <a:off x="3890395" y="1032415"/>
            <a:ext cx="1727556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 CUMPLIMIENTO DE LOS OBJETIVOS MÍNIMOS DE RECOGIDA</a:t>
            </a:r>
          </a:p>
        </p:txBody>
      </p:sp>
      <p:pic>
        <p:nvPicPr>
          <p:cNvPr id="11" name="Imagen">
            <a:extLst>
              <a:ext uri="{FF2B5EF4-FFF2-40B4-BE49-F238E27FC236}">
                <a16:creationId xmlns:a16="http://schemas.microsoft.com/office/drawing/2014/main" xmlns="" id="{5D773473-E9A3-135D-B5CF-93153D2B9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11694895"/>
            <a:ext cx="7351853" cy="2090586"/>
          </a:xfrm>
          <a:prstGeom prst="rect">
            <a:avLst/>
          </a:prstGeom>
          <a:ln w="12700">
            <a:miter lim="400000"/>
          </a:ln>
        </p:spPr>
      </p:pic>
      <p:pic>
        <p:nvPicPr>
          <p:cNvPr id="2" name="Imagen 1">
            <a:extLst>
              <a:ext uri="{FF2B5EF4-FFF2-40B4-BE49-F238E27FC236}">
                <a16:creationId xmlns:a16="http://schemas.microsoft.com/office/drawing/2014/main" xmlns="" id="{2D015A72-2957-B9C5-3A3D-65422EC5F1F9}"/>
              </a:ext>
            </a:extLst>
          </p:cNvPr>
          <p:cNvPicPr>
            <a:picLocks noChangeAspect="1"/>
          </p:cNvPicPr>
          <p:nvPr/>
        </p:nvPicPr>
        <p:blipFill>
          <a:blip r:embed="rId4"/>
          <a:stretch>
            <a:fillRect/>
          </a:stretch>
        </p:blipFill>
        <p:spPr>
          <a:xfrm>
            <a:off x="3091181" y="3710733"/>
            <a:ext cx="8521343" cy="7223170"/>
          </a:xfrm>
          <a:prstGeom prst="rect">
            <a:avLst/>
          </a:prstGeom>
        </p:spPr>
      </p:pic>
      <p:sp>
        <p:nvSpPr>
          <p:cNvPr id="4" name="Presupuesto 20XX para XXXXXXXXXX">
            <a:extLst>
              <a:ext uri="{FF2B5EF4-FFF2-40B4-BE49-F238E27FC236}">
                <a16:creationId xmlns:a16="http://schemas.microsoft.com/office/drawing/2014/main" xmlns="" id="{C6499062-EC2F-713D-6A80-66F02DEDFA3A}"/>
              </a:ext>
            </a:extLst>
          </p:cNvPr>
          <p:cNvSpPr txBox="1"/>
          <p:nvPr/>
        </p:nvSpPr>
        <p:spPr>
          <a:xfrm>
            <a:off x="20693114" y="12740188"/>
            <a:ext cx="190436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2000" dirty="0">
                <a:solidFill>
                  <a:srgbClr val="421F2A"/>
                </a:solidFill>
                <a:latin typeface="Avenir Book" panose="02000503020000020003"/>
                <a:ea typeface="Verdana" panose="020B0604030504040204" pitchFamily="34" charset="0"/>
              </a:rPr>
              <a:t> *Fuente: MITECO</a:t>
            </a:r>
          </a:p>
        </p:txBody>
      </p:sp>
      <p:sp>
        <p:nvSpPr>
          <p:cNvPr id="6" name="Presupuesto 20XX para XXXXXXXXXX">
            <a:extLst>
              <a:ext uri="{FF2B5EF4-FFF2-40B4-BE49-F238E27FC236}">
                <a16:creationId xmlns:a16="http://schemas.microsoft.com/office/drawing/2014/main" xmlns="" id="{B08FA4E1-83EE-62D4-BDEA-4717D130D03D}"/>
              </a:ext>
            </a:extLst>
          </p:cNvPr>
          <p:cNvSpPr txBox="1"/>
          <p:nvPr/>
        </p:nvSpPr>
        <p:spPr>
          <a:xfrm>
            <a:off x="5974549" y="2513724"/>
            <a:ext cx="315471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NACIONAL</a:t>
            </a:r>
          </a:p>
        </p:txBody>
      </p:sp>
      <p:sp>
        <p:nvSpPr>
          <p:cNvPr id="7" name="Presupuesto 20XX para XXXXXXXXXX">
            <a:extLst>
              <a:ext uri="{FF2B5EF4-FFF2-40B4-BE49-F238E27FC236}">
                <a16:creationId xmlns:a16="http://schemas.microsoft.com/office/drawing/2014/main" xmlns="" id="{6496A2FE-0908-5287-7371-78C9CC702469}"/>
              </a:ext>
            </a:extLst>
          </p:cNvPr>
          <p:cNvSpPr txBox="1"/>
          <p:nvPr/>
        </p:nvSpPr>
        <p:spPr>
          <a:xfrm>
            <a:off x="15635708" y="2571889"/>
            <a:ext cx="2539158"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REINICIA</a:t>
            </a:r>
          </a:p>
        </p:txBody>
      </p:sp>
      <p:pic>
        <p:nvPicPr>
          <p:cNvPr id="9" name="Imagen 8">
            <a:extLst>
              <a:ext uri="{FF2B5EF4-FFF2-40B4-BE49-F238E27FC236}">
                <a16:creationId xmlns:a16="http://schemas.microsoft.com/office/drawing/2014/main" xmlns="" id="{1AFBC216-8FDD-4BA3-B4BE-A682B837DDE8}"/>
              </a:ext>
            </a:extLst>
          </p:cNvPr>
          <p:cNvPicPr>
            <a:picLocks noChangeAspect="1"/>
          </p:cNvPicPr>
          <p:nvPr/>
        </p:nvPicPr>
        <p:blipFill>
          <a:blip r:embed="rId5"/>
          <a:stretch>
            <a:fillRect/>
          </a:stretch>
        </p:blipFill>
        <p:spPr>
          <a:xfrm>
            <a:off x="11864340" y="4042072"/>
            <a:ext cx="10287635" cy="6158864"/>
          </a:xfrm>
          <a:prstGeom prst="rect">
            <a:avLst/>
          </a:prstGeom>
        </p:spPr>
      </p:pic>
    </p:spTree>
    <p:extLst>
      <p:ext uri="{BB962C8B-B14F-4D97-AF65-F5344CB8AC3E}">
        <p14:creationId xmlns:p14="http://schemas.microsoft.com/office/powerpoint/2010/main" val="3590878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logo reinicia.png" descr="logo reinicia.png"/>
          <p:cNvPicPr>
            <a:picLocks noChangeAspect="1"/>
          </p:cNvPicPr>
          <p:nvPr/>
        </p:nvPicPr>
        <p:blipFill>
          <a:blip r:embed="rId2"/>
          <a:stretch>
            <a:fillRect/>
          </a:stretch>
        </p:blipFill>
        <p:spPr>
          <a:xfrm>
            <a:off x="22151644" y="6186289"/>
            <a:ext cx="1802575" cy="1802574"/>
          </a:xfrm>
          <a:prstGeom prst="rect">
            <a:avLst/>
          </a:prstGeom>
          <a:ln w="12700">
            <a:miter lim="400000"/>
          </a:ln>
        </p:spPr>
      </p:pic>
      <p:sp>
        <p:nvSpPr>
          <p:cNvPr id="174" name="Número de diapositiva"/>
          <p:cNvSpPr txBox="1">
            <a:spLocks noGrp="1"/>
          </p:cNvSpPr>
          <p:nvPr>
            <p:ph type="sldNum" sz="quarter" idx="2"/>
          </p:nvPr>
        </p:nvSpPr>
        <p:spPr>
          <a:xfrm>
            <a:off x="23746841" y="13144500"/>
            <a:ext cx="220219"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9" name="Presupuesto 20XX para XXXXXXXXXX">
            <a:extLst>
              <a:ext uri="{FF2B5EF4-FFF2-40B4-BE49-F238E27FC236}">
                <a16:creationId xmlns:a16="http://schemas.microsoft.com/office/drawing/2014/main" xmlns="" id="{F8E4F6B7-70B5-448F-A166-BD5F1FEC3B76}"/>
              </a:ext>
            </a:extLst>
          </p:cNvPr>
          <p:cNvSpPr txBox="1"/>
          <p:nvPr/>
        </p:nvSpPr>
        <p:spPr>
          <a:xfrm>
            <a:off x="8707424" y="691141"/>
            <a:ext cx="7641515"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CIRCULARIDAD DE LOS AEE</a:t>
            </a:r>
          </a:p>
        </p:txBody>
      </p:sp>
      <p:sp>
        <p:nvSpPr>
          <p:cNvPr id="10" name="CuadroTexto 9">
            <a:extLst>
              <a:ext uri="{FF2B5EF4-FFF2-40B4-BE49-F238E27FC236}">
                <a16:creationId xmlns:a16="http://schemas.microsoft.com/office/drawing/2014/main" xmlns="" id="{A238DB32-374D-4C40-AB50-618B46A9434D}"/>
              </a:ext>
            </a:extLst>
          </p:cNvPr>
          <p:cNvSpPr txBox="1"/>
          <p:nvPr/>
        </p:nvSpPr>
        <p:spPr>
          <a:xfrm>
            <a:off x="1550964" y="6411030"/>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CONSUMIDOR</a:t>
            </a:r>
          </a:p>
        </p:txBody>
      </p:sp>
      <p:sp>
        <p:nvSpPr>
          <p:cNvPr id="11" name="Presupuesto 20XX para XXXXXXXXXX">
            <a:extLst>
              <a:ext uri="{FF2B5EF4-FFF2-40B4-BE49-F238E27FC236}">
                <a16:creationId xmlns:a16="http://schemas.microsoft.com/office/drawing/2014/main" xmlns="" id="{3EA6FD25-FD25-4980-A9E6-9CE369680ED0}"/>
              </a:ext>
            </a:extLst>
          </p:cNvPr>
          <p:cNvSpPr txBox="1"/>
          <p:nvPr/>
        </p:nvSpPr>
        <p:spPr>
          <a:xfrm>
            <a:off x="3658912" y="12469839"/>
            <a:ext cx="1798248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SCRAP CONTRIBUYEN A CONSEGUIR UN MUNDO MÁS CIRCULAR</a:t>
            </a:r>
          </a:p>
        </p:txBody>
      </p:sp>
      <p:pic>
        <p:nvPicPr>
          <p:cNvPr id="5" name="Imagen 4">
            <a:extLst>
              <a:ext uri="{FF2B5EF4-FFF2-40B4-BE49-F238E27FC236}">
                <a16:creationId xmlns:a16="http://schemas.microsoft.com/office/drawing/2014/main" xmlns="" id="{8539CC6E-46D0-BE66-8FBD-9922F22AB5E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3824" l="6952" r="93583">
                        <a14:foregroundMark x1="18538" y1="39412" x2="18538" y2="39412"/>
                        <a14:foregroundMark x1="14439" y1="12353" x2="14439" y2="12353"/>
                        <a14:foregroundMark x1="7130" y1="47941" x2="7130" y2="47941"/>
                        <a14:foregroundMark x1="39394" y1="17941" x2="39394" y2="17941"/>
                        <a14:foregroundMark x1="41889" y1="91765" x2="41889" y2="91765"/>
                        <a14:foregroundMark x1="60963" y1="19412" x2="60963" y2="19412"/>
                        <a14:foregroundMark x1="85918" y1="15882" x2="85918" y2="15882"/>
                        <a14:foregroundMark x1="88414" y1="33824" x2="88414" y2="33824"/>
                        <a14:foregroundMark x1="93939" y1="45882" x2="93939" y2="45882"/>
                        <a14:foregroundMark x1="78610" y1="45882" x2="78610" y2="45882"/>
                        <a14:foregroundMark x1="36364" y1="45882" x2="36364" y2="45882"/>
                        <a14:foregroundMark x1="36720" y1="36176" x2="36720" y2="36176"/>
                        <a14:foregroundMark x1="11408" y1="43824" x2="11408" y2="43824"/>
                        <a14:foregroundMark x1="12656" y1="45882" x2="12656" y2="45882"/>
                        <a14:foregroundMark x1="18182" y1="46471" x2="18182" y2="46471"/>
                        <a14:foregroundMark x1="17825" y1="57059" x2="17825" y2="57059"/>
                        <a14:foregroundMark x1="21569" y1="46471" x2="21569" y2="46471"/>
                        <a14:foregroundMark x1="31729" y1="36765" x2="31729" y2="36765"/>
                        <a14:foregroundMark x1="40107" y1="57059" x2="40107" y2="57059"/>
                        <a14:foregroundMark x1="81996" y1="44412" x2="81996" y2="44412"/>
                        <a14:foregroundMark x1="85918" y1="47941" x2="85918" y2="47941"/>
                        <a14:foregroundMark x1="36364" y1="51471" x2="36364" y2="51471"/>
                        <a14:foregroundMark x1="19786" y1="49412" x2="19786" y2="49412"/>
                        <a14:foregroundMark x1="85383" y1="52059" x2="85383" y2="52059"/>
                        <a14:foregroundMark x1="66310" y1="92647" x2="66310" y2="92647"/>
                        <a14:foregroundMark x1="34225" y1="93824" x2="34225" y2="93824"/>
                      </a14:backgroundRemoval>
                    </a14:imgEffect>
                  </a14:imgLayer>
                </a14:imgProps>
              </a:ext>
            </a:extLst>
          </a:blip>
          <a:stretch>
            <a:fillRect/>
          </a:stretch>
        </p:blipFill>
        <p:spPr>
          <a:xfrm>
            <a:off x="1788499" y="6851092"/>
            <a:ext cx="1983402" cy="1202062"/>
          </a:xfrm>
          <a:prstGeom prst="rect">
            <a:avLst/>
          </a:prstGeom>
        </p:spPr>
      </p:pic>
      <p:pic>
        <p:nvPicPr>
          <p:cNvPr id="6" name="Línea de conexión" descr="Línea de conexión">
            <a:extLst>
              <a:ext uri="{FF2B5EF4-FFF2-40B4-BE49-F238E27FC236}">
                <a16:creationId xmlns:a16="http://schemas.microsoft.com/office/drawing/2014/main" xmlns="" id="{EB99BAB0-CEDB-3335-45D6-1C27B36CAC00}"/>
              </a:ext>
            </a:extLst>
          </p:cNvPr>
          <p:cNvPicPr>
            <a:picLocks/>
          </p:cNvPicPr>
          <p:nvPr/>
        </p:nvPicPr>
        <p:blipFill>
          <a:blip r:embed="rId5"/>
          <a:stretch>
            <a:fillRect/>
          </a:stretch>
        </p:blipFill>
        <p:spPr>
          <a:xfrm rot="5814725" flipH="1">
            <a:off x="2564710" y="8270949"/>
            <a:ext cx="1552291" cy="1747400"/>
          </a:xfrm>
          <a:prstGeom prst="rect">
            <a:avLst/>
          </a:prstGeom>
        </p:spPr>
      </p:pic>
      <p:sp>
        <p:nvSpPr>
          <p:cNvPr id="7" name="CuadroTexto 6">
            <a:extLst>
              <a:ext uri="{FF2B5EF4-FFF2-40B4-BE49-F238E27FC236}">
                <a16:creationId xmlns:a16="http://schemas.microsoft.com/office/drawing/2014/main" xmlns="" id="{F7EEE517-F8FB-7441-7C4A-2906CD4C4C3D}"/>
              </a:ext>
            </a:extLst>
          </p:cNvPr>
          <p:cNvSpPr txBox="1"/>
          <p:nvPr/>
        </p:nvSpPr>
        <p:spPr>
          <a:xfrm>
            <a:off x="10110881" y="11137235"/>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800">
                <a:solidFill>
                  <a:schemeClr val="accent3">
                    <a:lumMod val="50000"/>
                  </a:schemeClr>
                </a:solidFill>
                <a:latin typeface="Avenir Book"/>
              </a:defRPr>
            </a:lvl1pPr>
          </a:lstStyle>
          <a:p>
            <a:r>
              <a:rPr lang="es-ES" dirty="0"/>
              <a:t>ECODISEÑO</a:t>
            </a:r>
          </a:p>
        </p:txBody>
      </p:sp>
      <p:sp>
        <p:nvSpPr>
          <p:cNvPr id="8" name="CuadroTexto 7">
            <a:extLst>
              <a:ext uri="{FF2B5EF4-FFF2-40B4-BE49-F238E27FC236}">
                <a16:creationId xmlns:a16="http://schemas.microsoft.com/office/drawing/2014/main" xmlns="" id="{93757243-7734-26EC-D166-62E0EF135190}"/>
              </a:ext>
            </a:extLst>
          </p:cNvPr>
          <p:cNvSpPr txBox="1"/>
          <p:nvPr/>
        </p:nvSpPr>
        <p:spPr>
          <a:xfrm>
            <a:off x="4083130" y="8997889"/>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FABRICACIÓN</a:t>
            </a:r>
          </a:p>
        </p:txBody>
      </p:sp>
      <p:pic>
        <p:nvPicPr>
          <p:cNvPr id="12" name="Línea" descr="Línea">
            <a:extLst>
              <a:ext uri="{FF2B5EF4-FFF2-40B4-BE49-F238E27FC236}">
                <a16:creationId xmlns:a16="http://schemas.microsoft.com/office/drawing/2014/main" xmlns="" id="{8F84E9A6-F3B6-2E8F-B093-856850D4A2BF}"/>
              </a:ext>
            </a:extLst>
          </p:cNvPr>
          <p:cNvPicPr>
            <a:picLocks/>
          </p:cNvPicPr>
          <p:nvPr/>
        </p:nvPicPr>
        <p:blipFill>
          <a:blip r:embed="rId6"/>
          <a:stretch>
            <a:fillRect/>
          </a:stretch>
        </p:blipFill>
        <p:spPr>
          <a:xfrm rot="10800000">
            <a:off x="6743994" y="9920698"/>
            <a:ext cx="2184417" cy="294948"/>
          </a:xfrm>
          <a:prstGeom prst="rect">
            <a:avLst/>
          </a:prstGeom>
        </p:spPr>
      </p:pic>
      <p:sp>
        <p:nvSpPr>
          <p:cNvPr id="14" name="CuadroTexto 13">
            <a:extLst>
              <a:ext uri="{FF2B5EF4-FFF2-40B4-BE49-F238E27FC236}">
                <a16:creationId xmlns:a16="http://schemas.microsoft.com/office/drawing/2014/main" xmlns="" id="{3BEF43E8-1D37-2E2C-8345-32375CBE0BCF}"/>
              </a:ext>
            </a:extLst>
          </p:cNvPr>
          <p:cNvSpPr txBox="1"/>
          <p:nvPr/>
        </p:nvSpPr>
        <p:spPr>
          <a:xfrm>
            <a:off x="9133951" y="9760978"/>
            <a:ext cx="516753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MATERIAS PRIMAS RECICLADAS</a:t>
            </a:r>
          </a:p>
        </p:txBody>
      </p:sp>
      <p:sp>
        <p:nvSpPr>
          <p:cNvPr id="17" name="CuadroTexto 16">
            <a:extLst>
              <a:ext uri="{FF2B5EF4-FFF2-40B4-BE49-F238E27FC236}">
                <a16:creationId xmlns:a16="http://schemas.microsoft.com/office/drawing/2014/main" xmlns="" id="{84187964-B122-5D17-C380-94E0FF30D1AC}"/>
              </a:ext>
            </a:extLst>
          </p:cNvPr>
          <p:cNvSpPr txBox="1"/>
          <p:nvPr/>
        </p:nvSpPr>
        <p:spPr>
          <a:xfrm>
            <a:off x="9068730" y="8349564"/>
            <a:ext cx="483001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2800" dirty="0">
                <a:solidFill>
                  <a:srgbClr val="421F2A"/>
                </a:solidFill>
                <a:latin typeface="Avenir Book"/>
              </a:rPr>
              <a:t>MATERIAS PRIMAS VIRGENES</a:t>
            </a:r>
          </a:p>
        </p:txBody>
      </p:sp>
      <p:pic>
        <p:nvPicPr>
          <p:cNvPr id="20" name="Línea de conexión" descr="Línea de conexión">
            <a:extLst>
              <a:ext uri="{FF2B5EF4-FFF2-40B4-BE49-F238E27FC236}">
                <a16:creationId xmlns:a16="http://schemas.microsoft.com/office/drawing/2014/main" xmlns="" id="{9A1221BC-CA1C-1B80-ECEB-45746D49926D}"/>
              </a:ext>
            </a:extLst>
          </p:cNvPr>
          <p:cNvPicPr>
            <a:picLocks/>
          </p:cNvPicPr>
          <p:nvPr/>
        </p:nvPicPr>
        <p:blipFill>
          <a:blip r:embed="rId5"/>
          <a:stretch>
            <a:fillRect/>
          </a:stretch>
        </p:blipFill>
        <p:spPr>
          <a:xfrm rot="10468433" flipH="1">
            <a:off x="2473668" y="4389979"/>
            <a:ext cx="1552291" cy="1747400"/>
          </a:xfrm>
          <a:prstGeom prst="rect">
            <a:avLst/>
          </a:prstGeom>
        </p:spPr>
      </p:pic>
      <p:sp>
        <p:nvSpPr>
          <p:cNvPr id="21" name="CuadroTexto 20">
            <a:extLst>
              <a:ext uri="{FF2B5EF4-FFF2-40B4-BE49-F238E27FC236}">
                <a16:creationId xmlns:a16="http://schemas.microsoft.com/office/drawing/2014/main" xmlns="" id="{A17A1499-9FCD-27BD-CF87-9CEFEEFC2A23}"/>
              </a:ext>
            </a:extLst>
          </p:cNvPr>
          <p:cNvSpPr txBox="1"/>
          <p:nvPr/>
        </p:nvSpPr>
        <p:spPr>
          <a:xfrm>
            <a:off x="3515925" y="4274728"/>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AEE usado</a:t>
            </a:r>
          </a:p>
        </p:txBody>
      </p:sp>
      <p:pic>
        <p:nvPicPr>
          <p:cNvPr id="22" name="Línea" descr="Línea">
            <a:extLst>
              <a:ext uri="{FF2B5EF4-FFF2-40B4-BE49-F238E27FC236}">
                <a16:creationId xmlns:a16="http://schemas.microsoft.com/office/drawing/2014/main" xmlns="" id="{5A42D875-723D-FC57-0706-21E97DD51148}"/>
              </a:ext>
            </a:extLst>
          </p:cNvPr>
          <p:cNvPicPr>
            <a:picLocks/>
          </p:cNvPicPr>
          <p:nvPr/>
        </p:nvPicPr>
        <p:blipFill>
          <a:blip r:embed="rId6"/>
          <a:stretch>
            <a:fillRect/>
          </a:stretch>
        </p:blipFill>
        <p:spPr>
          <a:xfrm>
            <a:off x="5860013" y="4395064"/>
            <a:ext cx="1491840" cy="294948"/>
          </a:xfrm>
          <a:prstGeom prst="rect">
            <a:avLst/>
          </a:prstGeom>
        </p:spPr>
      </p:pic>
      <p:pic>
        <p:nvPicPr>
          <p:cNvPr id="24" name="Rectángulo" descr="PUNTO ">
            <a:extLst>
              <a:ext uri="{FF2B5EF4-FFF2-40B4-BE49-F238E27FC236}">
                <a16:creationId xmlns:a16="http://schemas.microsoft.com/office/drawing/2014/main" xmlns="" id="{F17DD98D-E7B7-D560-CA18-61C92178649B}"/>
              </a:ext>
            </a:extLst>
          </p:cNvPr>
          <p:cNvPicPr>
            <a:picLocks/>
          </p:cNvPicPr>
          <p:nvPr/>
        </p:nvPicPr>
        <p:blipFill>
          <a:blip r:embed="rId7"/>
          <a:stretch>
            <a:fillRect/>
          </a:stretch>
        </p:blipFill>
        <p:spPr>
          <a:xfrm>
            <a:off x="7362051" y="3328591"/>
            <a:ext cx="3448586" cy="2422211"/>
          </a:xfrm>
          <a:prstGeom prst="rect">
            <a:avLst/>
          </a:prstGeom>
          <a:effectLst>
            <a:outerShdw blurRad="190500" dist="8455" dir="5400000" rotWithShape="0">
              <a:srgbClr val="000000"/>
            </a:outerShdw>
          </a:effectLst>
        </p:spPr>
      </p:pic>
      <p:sp>
        <p:nvSpPr>
          <p:cNvPr id="25" name="CuadroTexto 24">
            <a:extLst>
              <a:ext uri="{FF2B5EF4-FFF2-40B4-BE49-F238E27FC236}">
                <a16:creationId xmlns:a16="http://schemas.microsoft.com/office/drawing/2014/main" xmlns="" id="{685CBF26-4092-7AD1-ED39-E71FA6CF181D}"/>
              </a:ext>
            </a:extLst>
          </p:cNvPr>
          <p:cNvSpPr txBox="1"/>
          <p:nvPr/>
        </p:nvSpPr>
        <p:spPr>
          <a:xfrm>
            <a:off x="7482850" y="3210798"/>
            <a:ext cx="3590545"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s-ES" sz="2800" dirty="0">
              <a:solidFill>
                <a:srgbClr val="421F2A"/>
              </a:solidFill>
              <a:latin typeface="Avenir Book"/>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sz="2800" dirty="0">
                <a:solidFill>
                  <a:srgbClr val="421F2A"/>
                </a:solidFill>
                <a:latin typeface="Avenir Book"/>
              </a:rPr>
              <a:t>Punto Limpio</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sz="2800" dirty="0">
                <a:solidFill>
                  <a:srgbClr val="421F2A"/>
                </a:solidFill>
                <a:latin typeface="Avenir Book"/>
              </a:rPr>
              <a:t>Distribuidor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sz="2800" dirty="0">
                <a:solidFill>
                  <a:srgbClr val="421F2A"/>
                </a:solidFill>
                <a:latin typeface="Avenir Book"/>
              </a:rPr>
              <a:t>Gestor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ES" sz="2800" dirty="0">
                <a:solidFill>
                  <a:srgbClr val="421F2A"/>
                </a:solidFill>
                <a:latin typeface="Avenir Book"/>
              </a:rPr>
              <a:t>Red de productor</a:t>
            </a:r>
          </a:p>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s-ES" sz="2800" dirty="0">
              <a:solidFill>
                <a:srgbClr val="421F2A"/>
              </a:solidFill>
              <a:latin typeface="Avenir Book"/>
            </a:endParaRPr>
          </a:p>
        </p:txBody>
      </p:sp>
      <p:pic>
        <p:nvPicPr>
          <p:cNvPr id="27" name="Línea" descr="Línea">
            <a:extLst>
              <a:ext uri="{FF2B5EF4-FFF2-40B4-BE49-F238E27FC236}">
                <a16:creationId xmlns:a16="http://schemas.microsoft.com/office/drawing/2014/main" xmlns="" id="{546484C1-2A52-93C8-1AC2-AC5A23B570D6}"/>
              </a:ext>
            </a:extLst>
          </p:cNvPr>
          <p:cNvPicPr>
            <a:picLocks/>
          </p:cNvPicPr>
          <p:nvPr/>
        </p:nvPicPr>
        <p:blipFill>
          <a:blip r:embed="rId6"/>
          <a:stretch>
            <a:fillRect/>
          </a:stretch>
        </p:blipFill>
        <p:spPr>
          <a:xfrm>
            <a:off x="10944649" y="4395064"/>
            <a:ext cx="2184417" cy="294948"/>
          </a:xfrm>
          <a:prstGeom prst="rect">
            <a:avLst/>
          </a:prstGeom>
        </p:spPr>
      </p:pic>
      <p:sp>
        <p:nvSpPr>
          <p:cNvPr id="29" name="CuadroTexto 28">
            <a:extLst>
              <a:ext uri="{FF2B5EF4-FFF2-40B4-BE49-F238E27FC236}">
                <a16:creationId xmlns:a16="http://schemas.microsoft.com/office/drawing/2014/main" xmlns="" id="{FC358710-B5C0-38E5-5F02-28832C49BBD5}"/>
              </a:ext>
            </a:extLst>
          </p:cNvPr>
          <p:cNvSpPr txBox="1"/>
          <p:nvPr/>
        </p:nvSpPr>
        <p:spPr>
          <a:xfrm>
            <a:off x="13140899" y="3638253"/>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TRANSPORTISTA</a:t>
            </a:r>
          </a:p>
        </p:txBody>
      </p:sp>
      <p:pic>
        <p:nvPicPr>
          <p:cNvPr id="30" name="Línea" descr="Línea">
            <a:extLst>
              <a:ext uri="{FF2B5EF4-FFF2-40B4-BE49-F238E27FC236}">
                <a16:creationId xmlns:a16="http://schemas.microsoft.com/office/drawing/2014/main" xmlns="" id="{9C09AE07-A038-692B-6A78-A57222535861}"/>
              </a:ext>
            </a:extLst>
          </p:cNvPr>
          <p:cNvPicPr>
            <a:picLocks/>
          </p:cNvPicPr>
          <p:nvPr/>
        </p:nvPicPr>
        <p:blipFill>
          <a:blip r:embed="rId6"/>
          <a:stretch>
            <a:fillRect/>
          </a:stretch>
        </p:blipFill>
        <p:spPr>
          <a:xfrm>
            <a:off x="15966890" y="4395064"/>
            <a:ext cx="2184417" cy="294948"/>
          </a:xfrm>
          <a:prstGeom prst="rect">
            <a:avLst/>
          </a:prstGeom>
        </p:spPr>
      </p:pic>
      <p:sp>
        <p:nvSpPr>
          <p:cNvPr id="31" name="CuadroTexto 30">
            <a:extLst>
              <a:ext uri="{FF2B5EF4-FFF2-40B4-BE49-F238E27FC236}">
                <a16:creationId xmlns:a16="http://schemas.microsoft.com/office/drawing/2014/main" xmlns="" id="{F6F8A1FF-5D1E-46E3-08A0-80E6878F8C9E}"/>
              </a:ext>
            </a:extLst>
          </p:cNvPr>
          <p:cNvSpPr txBox="1"/>
          <p:nvPr/>
        </p:nvSpPr>
        <p:spPr>
          <a:xfrm>
            <a:off x="17867824" y="4062998"/>
            <a:ext cx="269748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GESTORES AUTORIZADOS</a:t>
            </a:r>
          </a:p>
        </p:txBody>
      </p:sp>
      <p:pic>
        <p:nvPicPr>
          <p:cNvPr id="32" name="Línea" descr="Línea">
            <a:extLst>
              <a:ext uri="{FF2B5EF4-FFF2-40B4-BE49-F238E27FC236}">
                <a16:creationId xmlns:a16="http://schemas.microsoft.com/office/drawing/2014/main" xmlns="" id="{AD8E6385-DD5B-A8F3-B239-23C9E3D517C6}"/>
              </a:ext>
            </a:extLst>
          </p:cNvPr>
          <p:cNvPicPr>
            <a:picLocks/>
          </p:cNvPicPr>
          <p:nvPr/>
        </p:nvPicPr>
        <p:blipFill>
          <a:blip r:embed="rId6"/>
          <a:stretch>
            <a:fillRect/>
          </a:stretch>
        </p:blipFill>
        <p:spPr>
          <a:xfrm rot="6732569" flipV="1">
            <a:off x="18066174" y="5428409"/>
            <a:ext cx="1198755" cy="250434"/>
          </a:xfrm>
          <a:prstGeom prst="rect">
            <a:avLst/>
          </a:prstGeom>
        </p:spPr>
      </p:pic>
      <p:pic>
        <p:nvPicPr>
          <p:cNvPr id="33" name="Línea" descr="Línea">
            <a:extLst>
              <a:ext uri="{FF2B5EF4-FFF2-40B4-BE49-F238E27FC236}">
                <a16:creationId xmlns:a16="http://schemas.microsoft.com/office/drawing/2014/main" xmlns="" id="{8B640D98-1157-46FE-B6E3-4B0902AFB575}"/>
              </a:ext>
            </a:extLst>
          </p:cNvPr>
          <p:cNvPicPr>
            <a:picLocks/>
          </p:cNvPicPr>
          <p:nvPr/>
        </p:nvPicPr>
        <p:blipFill>
          <a:blip r:embed="rId6"/>
          <a:stretch>
            <a:fillRect/>
          </a:stretch>
        </p:blipFill>
        <p:spPr>
          <a:xfrm rot="4469755" flipV="1">
            <a:off x="19144781" y="5471806"/>
            <a:ext cx="1198755" cy="250434"/>
          </a:xfrm>
          <a:prstGeom prst="rect">
            <a:avLst/>
          </a:prstGeom>
        </p:spPr>
      </p:pic>
      <p:sp>
        <p:nvSpPr>
          <p:cNvPr id="34" name="CuadroTexto 33">
            <a:extLst>
              <a:ext uri="{FF2B5EF4-FFF2-40B4-BE49-F238E27FC236}">
                <a16:creationId xmlns:a16="http://schemas.microsoft.com/office/drawing/2014/main" xmlns="" id="{DEE887F8-657B-48F9-00EF-282556D13AC8}"/>
              </a:ext>
            </a:extLst>
          </p:cNvPr>
          <p:cNvSpPr txBox="1"/>
          <p:nvPr/>
        </p:nvSpPr>
        <p:spPr>
          <a:xfrm>
            <a:off x="19332283" y="6144290"/>
            <a:ext cx="138550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err="1">
                <a:solidFill>
                  <a:srgbClr val="421F2A"/>
                </a:solidFill>
                <a:latin typeface="Avenir Book"/>
              </a:rPr>
              <a:t>PxR</a:t>
            </a:r>
            <a:endParaRPr lang="es-ES" sz="2800" dirty="0">
              <a:solidFill>
                <a:srgbClr val="421F2A"/>
              </a:solidFill>
              <a:latin typeface="Avenir Book"/>
            </a:endParaRPr>
          </a:p>
        </p:txBody>
      </p:sp>
      <p:sp>
        <p:nvSpPr>
          <p:cNvPr id="35" name="CuadroTexto 34">
            <a:extLst>
              <a:ext uri="{FF2B5EF4-FFF2-40B4-BE49-F238E27FC236}">
                <a16:creationId xmlns:a16="http://schemas.microsoft.com/office/drawing/2014/main" xmlns="" id="{790560E3-C96B-1936-EF92-842625DAA4F9}"/>
              </a:ext>
            </a:extLst>
          </p:cNvPr>
          <p:cNvSpPr txBox="1"/>
          <p:nvPr/>
        </p:nvSpPr>
        <p:spPr>
          <a:xfrm>
            <a:off x="16974323" y="6150905"/>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RECICLAJE</a:t>
            </a:r>
          </a:p>
        </p:txBody>
      </p:sp>
      <p:pic>
        <p:nvPicPr>
          <p:cNvPr id="36" name="Línea de conexión" descr="Línea de conexión">
            <a:extLst>
              <a:ext uri="{FF2B5EF4-FFF2-40B4-BE49-F238E27FC236}">
                <a16:creationId xmlns:a16="http://schemas.microsoft.com/office/drawing/2014/main" xmlns="" id="{CF7FECCF-DD55-B2F7-CE0A-C4B307013963}"/>
              </a:ext>
            </a:extLst>
          </p:cNvPr>
          <p:cNvPicPr>
            <a:picLocks/>
          </p:cNvPicPr>
          <p:nvPr/>
        </p:nvPicPr>
        <p:blipFill>
          <a:blip r:embed="rId5"/>
          <a:stretch>
            <a:fillRect/>
          </a:stretch>
        </p:blipFill>
        <p:spPr>
          <a:xfrm rot="193811" flipH="1">
            <a:off x="14630561" y="6620988"/>
            <a:ext cx="3597974" cy="3939403"/>
          </a:xfrm>
          <a:prstGeom prst="rect">
            <a:avLst/>
          </a:prstGeom>
        </p:spPr>
      </p:pic>
      <p:sp>
        <p:nvSpPr>
          <p:cNvPr id="38" name="Flecha: curvada hacia abajo 37">
            <a:extLst>
              <a:ext uri="{FF2B5EF4-FFF2-40B4-BE49-F238E27FC236}">
                <a16:creationId xmlns:a16="http://schemas.microsoft.com/office/drawing/2014/main" xmlns="" id="{0E6EC49D-4E0D-DA69-77C6-762959BBDBF4}"/>
              </a:ext>
            </a:extLst>
          </p:cNvPr>
          <p:cNvSpPr/>
          <p:nvPr/>
        </p:nvSpPr>
        <p:spPr>
          <a:xfrm rot="20302963">
            <a:off x="1076903" y="2741595"/>
            <a:ext cx="5917654" cy="2362924"/>
          </a:xfrm>
          <a:prstGeom prst="curvedDownArrow">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CuadroTexto 39">
            <a:extLst>
              <a:ext uri="{FF2B5EF4-FFF2-40B4-BE49-F238E27FC236}">
                <a16:creationId xmlns:a16="http://schemas.microsoft.com/office/drawing/2014/main" xmlns="" id="{D79894B5-BF78-365C-5BF6-67EC0D3D083F}"/>
              </a:ext>
            </a:extLst>
          </p:cNvPr>
          <p:cNvSpPr txBox="1"/>
          <p:nvPr/>
        </p:nvSpPr>
        <p:spPr>
          <a:xfrm>
            <a:off x="963991" y="2161768"/>
            <a:ext cx="304008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chemeClr val="accent3">
                    <a:lumMod val="50000"/>
                  </a:schemeClr>
                </a:solidFill>
                <a:latin typeface="Avenir Book"/>
              </a:rPr>
              <a:t>CONCIENCIACIÓN</a:t>
            </a:r>
          </a:p>
        </p:txBody>
      </p:sp>
      <p:sp>
        <p:nvSpPr>
          <p:cNvPr id="41" name="Flecha: curvada hacia abajo 40">
            <a:extLst>
              <a:ext uri="{FF2B5EF4-FFF2-40B4-BE49-F238E27FC236}">
                <a16:creationId xmlns:a16="http://schemas.microsoft.com/office/drawing/2014/main" xmlns="" id="{0C1F3C9A-C97B-E1C4-D63F-82790C251070}"/>
              </a:ext>
            </a:extLst>
          </p:cNvPr>
          <p:cNvSpPr/>
          <p:nvPr/>
        </p:nvSpPr>
        <p:spPr>
          <a:xfrm rot="1500407">
            <a:off x="15223003" y="2655964"/>
            <a:ext cx="6876516" cy="2362924"/>
          </a:xfrm>
          <a:prstGeom prst="curvedDownArrow">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CuadroTexto 41">
            <a:extLst>
              <a:ext uri="{FF2B5EF4-FFF2-40B4-BE49-F238E27FC236}">
                <a16:creationId xmlns:a16="http://schemas.microsoft.com/office/drawing/2014/main" xmlns="" id="{361705A3-C712-7139-3016-F3E4CD8F42D1}"/>
              </a:ext>
            </a:extLst>
          </p:cNvPr>
          <p:cNvSpPr txBox="1"/>
          <p:nvPr/>
        </p:nvSpPr>
        <p:spPr>
          <a:xfrm>
            <a:off x="19568076" y="2672718"/>
            <a:ext cx="304008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chemeClr val="accent3">
                    <a:lumMod val="50000"/>
                  </a:schemeClr>
                </a:solidFill>
                <a:latin typeface="Avenir Book"/>
              </a:rPr>
              <a:t>CONTROL</a:t>
            </a:r>
          </a:p>
        </p:txBody>
      </p:sp>
      <p:pic>
        <p:nvPicPr>
          <p:cNvPr id="44" name="Imagen 43">
            <a:extLst>
              <a:ext uri="{FF2B5EF4-FFF2-40B4-BE49-F238E27FC236}">
                <a16:creationId xmlns:a16="http://schemas.microsoft.com/office/drawing/2014/main" xmlns="" id="{64147AAD-6F0C-CD29-B629-8C5B0DBF6B4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921" b="96535" l="6316" r="93158">
                        <a14:foregroundMark x1="13684" y1="96535" x2="13684" y2="96535"/>
                        <a14:foregroundMark x1="93158" y1="87129" x2="93158" y2="87129"/>
                        <a14:foregroundMark x1="84211" y1="32178" x2="84211" y2="32178"/>
                        <a14:foregroundMark x1="69474" y1="28218" x2="69474" y2="28218"/>
                        <a14:foregroundMark x1="64211" y1="27228" x2="64211" y2="27228"/>
                        <a14:foregroundMark x1="62632" y1="26238" x2="62632" y2="26238"/>
                        <a14:foregroundMark x1="61579" y1="25248" x2="61579" y2="25248"/>
                        <a14:foregroundMark x1="58947" y1="24752" x2="56316" y2="23762"/>
                        <a14:foregroundMark x1="54211" y1="23267" x2="54211" y2="23267"/>
                        <a14:foregroundMark x1="54211" y1="23267" x2="54211" y2="23267"/>
                        <a14:foregroundMark x1="54737" y1="24752" x2="54737" y2="24752"/>
                        <a14:foregroundMark x1="50526" y1="23762" x2="50526" y2="23762"/>
                        <a14:foregroundMark x1="65789" y1="28713" x2="65789" y2="28713"/>
                        <a14:foregroundMark x1="68947" y1="35149" x2="68947" y2="35149"/>
                        <a14:foregroundMark x1="76316" y1="33663" x2="76316" y2="33663"/>
                        <a14:foregroundMark x1="76316" y1="29703" x2="76316" y2="29703"/>
                        <a14:foregroundMark x1="78947" y1="30198" x2="78947" y2="30198"/>
                        <a14:foregroundMark x1="82632" y1="34653" x2="82632" y2="34653"/>
                        <a14:foregroundMark x1="85789" y1="41089" x2="85789" y2="41089"/>
                        <a14:foregroundMark x1="81579" y1="38119" x2="81579" y2="38119"/>
                        <a14:foregroundMark x1="41053" y1="23762" x2="41053" y2="23762"/>
                        <a14:foregroundMark x1="44211" y1="25248" x2="44211" y2="25248"/>
                        <a14:foregroundMark x1="47368" y1="31188" x2="47368" y2="31188"/>
                        <a14:foregroundMark x1="45789" y1="30198" x2="45789" y2="30198"/>
                        <a14:foregroundMark x1="47368" y1="31188" x2="47368" y2="31188"/>
                        <a14:foregroundMark x1="6842" y1="87624" x2="6842" y2="87624"/>
                        <a14:foregroundMark x1="37895" y1="10891" x2="37895" y2="10891"/>
                        <a14:foregroundMark x1="30000" y1="9406" x2="30000" y2="9406"/>
                        <a14:foregroundMark x1="30526" y1="11386" x2="30526" y2="11386"/>
                        <a14:foregroundMark x1="37895" y1="10396" x2="37895" y2="10396"/>
                        <a14:foregroundMark x1="47368" y1="18812" x2="47368" y2="18812"/>
                        <a14:foregroundMark x1="49474" y1="16337" x2="49474" y2="16337"/>
                        <a14:foregroundMark x1="48421" y1="13861" x2="48421" y2="13861"/>
                        <a14:foregroundMark x1="44211" y1="12376" x2="44211" y2="12376"/>
                        <a14:foregroundMark x1="41053" y1="8911" x2="41053" y2="8911"/>
                        <a14:foregroundMark x1="35789" y1="16337" x2="35789" y2="16337"/>
                        <a14:foregroundMark x1="30000" y1="12871" x2="30000" y2="12871"/>
                        <a14:foregroundMark x1="35789" y1="7921" x2="35789" y2="7921"/>
                      </a14:backgroundRemoval>
                    </a14:imgEffect>
                  </a14:imgLayer>
                </a14:imgProps>
              </a:ext>
            </a:extLst>
          </a:blip>
          <a:stretch>
            <a:fillRect/>
          </a:stretch>
        </p:blipFill>
        <p:spPr>
          <a:xfrm>
            <a:off x="4296194" y="9377686"/>
            <a:ext cx="2184418" cy="2322382"/>
          </a:xfrm>
          <a:prstGeom prst="rect">
            <a:avLst/>
          </a:prstGeom>
        </p:spPr>
      </p:pic>
      <p:pic>
        <p:nvPicPr>
          <p:cNvPr id="48" name="Imagen 47">
            <a:extLst>
              <a:ext uri="{FF2B5EF4-FFF2-40B4-BE49-F238E27FC236}">
                <a16:creationId xmlns:a16="http://schemas.microsoft.com/office/drawing/2014/main" xmlns="" id="{5DD7B818-BA08-F05D-58C1-44286EEE5E2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66013" y1="36678" x2="66013" y2="36678"/>
                        <a14:foregroundMark x1="82135" y1="37370" x2="82135" y2="37370"/>
                        <a14:foregroundMark x1="76906" y1="38062" x2="75817" y2="38408"/>
                        <a14:foregroundMark x1="74946" y1="43945" x2="74946" y2="43945"/>
                        <a14:foregroundMark x1="70806" y1="40138" x2="70806" y2="40138"/>
                        <a14:foregroundMark x1="72331" y1="34948" x2="72331" y2="34948"/>
                        <a14:foregroundMark x1="73856" y1="38062" x2="73856" y2="38062"/>
                      </a14:backgroundRemoval>
                    </a14:imgEffect>
                  </a14:imgLayer>
                </a14:imgProps>
              </a:ext>
            </a:extLst>
          </a:blip>
          <a:stretch>
            <a:fillRect/>
          </a:stretch>
        </p:blipFill>
        <p:spPr>
          <a:xfrm>
            <a:off x="12864978" y="3962442"/>
            <a:ext cx="3249322" cy="2045869"/>
          </a:xfrm>
          <a:prstGeom prst="rect">
            <a:avLst/>
          </a:prstGeom>
        </p:spPr>
      </p:pic>
      <p:pic>
        <p:nvPicPr>
          <p:cNvPr id="2" name="MOTOR.png" descr="MOTOR.png">
            <a:extLst>
              <a:ext uri="{FF2B5EF4-FFF2-40B4-BE49-F238E27FC236}">
                <a16:creationId xmlns:a16="http://schemas.microsoft.com/office/drawing/2014/main" xmlns="" id="{0648A76F-B14B-FA0D-C98F-B1139B4F68C8}"/>
              </a:ext>
            </a:extLst>
          </p:cNvPr>
          <p:cNvPicPr>
            <a:picLocks noChangeAspect="1"/>
          </p:cNvPicPr>
          <p:nvPr/>
        </p:nvPicPr>
        <p:blipFill>
          <a:blip r:embed="rId12"/>
          <a:stretch>
            <a:fillRect/>
          </a:stretch>
        </p:blipFill>
        <p:spPr>
          <a:xfrm>
            <a:off x="214296" y="12040990"/>
            <a:ext cx="1639309" cy="1369795"/>
          </a:xfrm>
          <a:prstGeom prst="rect">
            <a:avLst/>
          </a:prstGeom>
          <a:ln w="12700">
            <a:miter lim="400000"/>
          </a:ln>
          <a:effectLst>
            <a:outerShdw blurRad="190500" dist="8455" dir="5400000" rotWithShape="0">
              <a:srgbClr val="000000"/>
            </a:outerShdw>
          </a:effectLst>
        </p:spPr>
      </p:pic>
      <p:pic>
        <p:nvPicPr>
          <p:cNvPr id="3" name="Línea" descr="Línea">
            <a:extLst>
              <a:ext uri="{FF2B5EF4-FFF2-40B4-BE49-F238E27FC236}">
                <a16:creationId xmlns:a16="http://schemas.microsoft.com/office/drawing/2014/main" xmlns="" id="{9FB871EA-807C-CA9E-9756-F6D731A603CC}"/>
              </a:ext>
            </a:extLst>
          </p:cNvPr>
          <p:cNvPicPr>
            <a:picLocks/>
          </p:cNvPicPr>
          <p:nvPr/>
        </p:nvPicPr>
        <p:blipFill>
          <a:blip r:embed="rId6"/>
          <a:stretch>
            <a:fillRect/>
          </a:stretch>
        </p:blipFill>
        <p:spPr>
          <a:xfrm rot="9285585">
            <a:off x="6931387" y="8885365"/>
            <a:ext cx="2184417" cy="294948"/>
          </a:xfrm>
          <a:prstGeom prst="rect">
            <a:avLst/>
          </a:prstGeom>
        </p:spPr>
      </p:pic>
      <p:sp>
        <p:nvSpPr>
          <p:cNvPr id="4" name="Flecha: curvada hacia abajo 3">
            <a:extLst>
              <a:ext uri="{FF2B5EF4-FFF2-40B4-BE49-F238E27FC236}">
                <a16:creationId xmlns:a16="http://schemas.microsoft.com/office/drawing/2014/main" xmlns="" id="{667FC0E5-8CDA-9E2E-9BD3-DD0F9CED2C97}"/>
              </a:ext>
            </a:extLst>
          </p:cNvPr>
          <p:cNvSpPr/>
          <p:nvPr/>
        </p:nvSpPr>
        <p:spPr>
          <a:xfrm rot="9769331">
            <a:off x="6617261" y="10800154"/>
            <a:ext cx="4167426" cy="1385100"/>
          </a:xfrm>
          <a:prstGeom prst="curvedDownArrow">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0" presetClass="entr" presetSubtype="0"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down)">
                                      <p:cBhvr>
                                        <p:cTn id="93" dur="500"/>
                                        <p:tgtEl>
                                          <p:spTgt spid="40"/>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down)">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p:cTn id="113" dur="500" fill="hold"/>
                                        <p:tgtEl>
                                          <p:spTgt spid="4"/>
                                        </p:tgtEl>
                                        <p:attrNameLst>
                                          <p:attrName>ppt_w</p:attrName>
                                        </p:attrNameLst>
                                      </p:cBhvr>
                                      <p:tavLst>
                                        <p:tav tm="0">
                                          <p:val>
                                            <p:fltVal val="0"/>
                                          </p:val>
                                        </p:tav>
                                        <p:tav tm="100000">
                                          <p:val>
                                            <p:strVal val="#ppt_w"/>
                                          </p:val>
                                        </p:tav>
                                      </p:tavLst>
                                    </p:anim>
                                    <p:anim calcmode="lin" valueType="num">
                                      <p:cBhvr>
                                        <p:cTn id="114" dur="500" fill="hold"/>
                                        <p:tgtEl>
                                          <p:spTgt spid="4"/>
                                        </p:tgtEl>
                                        <p:attrNameLst>
                                          <p:attrName>ppt_h</p:attrName>
                                        </p:attrNameLst>
                                      </p:cBhvr>
                                      <p:tavLst>
                                        <p:tav tm="0">
                                          <p:val>
                                            <p:fltVal val="0"/>
                                          </p:val>
                                        </p:tav>
                                        <p:tav tm="100000">
                                          <p:val>
                                            <p:strVal val="#ppt_h"/>
                                          </p:val>
                                        </p:tav>
                                      </p:tavLst>
                                    </p:anim>
                                    <p:animEffect transition="in" filter="fade">
                                      <p:cBhvr>
                                        <p:cTn id="115" dur="500"/>
                                        <p:tgtEl>
                                          <p:spTgt spid="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ppt_w</p:attrName>
                                        </p:attrNameLst>
                                      </p:cBhvr>
                                      <p:tavLst>
                                        <p:tav tm="0">
                                          <p:val>
                                            <p:fltVal val="0"/>
                                          </p:val>
                                        </p:tav>
                                        <p:tav tm="100000">
                                          <p:val>
                                            <p:strVal val="#ppt_w"/>
                                          </p:val>
                                        </p:tav>
                                      </p:tavLst>
                                    </p:anim>
                                    <p:anim calcmode="lin" valueType="num">
                                      <p:cBhvr>
                                        <p:cTn id="119" dur="500" fill="hold"/>
                                        <p:tgtEl>
                                          <p:spTgt spid="7"/>
                                        </p:tgtEl>
                                        <p:attrNameLst>
                                          <p:attrName>ppt_h</p:attrName>
                                        </p:attrNameLst>
                                      </p:cBhvr>
                                      <p:tavLst>
                                        <p:tav tm="0">
                                          <p:val>
                                            <p:fltVal val="0"/>
                                          </p:val>
                                        </p:tav>
                                        <p:tav tm="100000">
                                          <p:val>
                                            <p:strVal val="#ppt_h"/>
                                          </p:val>
                                        </p:tav>
                                      </p:tavLst>
                                    </p:anim>
                                    <p:animEffect transition="in" filter="fade">
                                      <p:cBhvr>
                                        <p:cTn id="1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7" grpId="0"/>
      <p:bldP spid="8" grpId="0"/>
      <p:bldP spid="14" grpId="0"/>
      <p:bldP spid="17" grpId="0"/>
      <p:bldP spid="21" grpId="0"/>
      <p:bldP spid="25" grpId="0"/>
      <p:bldP spid="29" grpId="0"/>
      <p:bldP spid="31" grpId="0"/>
      <p:bldP spid="34" grpId="0"/>
      <p:bldP spid="35" grpId="0"/>
      <p:bldP spid="38" grpId="0" animBg="1"/>
      <p:bldP spid="40" grpId="0"/>
      <p:bldP spid="41" grpId="0" animBg="1"/>
      <p:bldP spid="4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logo reinicia.png" descr="logo reinicia.png"/>
          <p:cNvPicPr>
            <a:picLocks noChangeAspect="1"/>
          </p:cNvPicPr>
          <p:nvPr/>
        </p:nvPicPr>
        <p:blipFill>
          <a:blip r:embed="rId2"/>
          <a:stretch>
            <a:fillRect/>
          </a:stretch>
        </p:blipFill>
        <p:spPr>
          <a:xfrm>
            <a:off x="22447565" y="215900"/>
            <a:ext cx="1802575" cy="1802574"/>
          </a:xfrm>
          <a:prstGeom prst="rect">
            <a:avLst/>
          </a:prstGeom>
          <a:ln w="12700">
            <a:miter lim="400000"/>
          </a:ln>
        </p:spPr>
      </p:pic>
      <p:sp>
        <p:nvSpPr>
          <p:cNvPr id="174" name="Número de diapositiva"/>
          <p:cNvSpPr txBox="1">
            <a:spLocks noGrp="1"/>
          </p:cNvSpPr>
          <p:nvPr>
            <p:ph type="sldNum" sz="quarter" idx="2"/>
          </p:nvPr>
        </p:nvSpPr>
        <p:spPr>
          <a:xfrm>
            <a:off x="23746841" y="13144500"/>
            <a:ext cx="220219" cy="355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9" name="Presupuesto 20XX para XXXXXXXXXX">
            <a:extLst>
              <a:ext uri="{FF2B5EF4-FFF2-40B4-BE49-F238E27FC236}">
                <a16:creationId xmlns:a16="http://schemas.microsoft.com/office/drawing/2014/main" xmlns="" id="{F8E4F6B7-70B5-448F-A166-BD5F1FEC3B76}"/>
              </a:ext>
            </a:extLst>
          </p:cNvPr>
          <p:cNvSpPr txBox="1"/>
          <p:nvPr/>
        </p:nvSpPr>
        <p:spPr>
          <a:xfrm>
            <a:off x="6146347" y="395361"/>
            <a:ext cx="9877705"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TRATAMIENTO DE UN FRIGORÍFICO</a:t>
            </a:r>
          </a:p>
        </p:txBody>
      </p:sp>
      <p:sp>
        <p:nvSpPr>
          <p:cNvPr id="10" name="CuadroTexto 9">
            <a:extLst>
              <a:ext uri="{FF2B5EF4-FFF2-40B4-BE49-F238E27FC236}">
                <a16:creationId xmlns:a16="http://schemas.microsoft.com/office/drawing/2014/main" xmlns="" id="{A238DB32-374D-4C40-AB50-618B46A9434D}"/>
              </a:ext>
            </a:extLst>
          </p:cNvPr>
          <p:cNvSpPr txBox="1"/>
          <p:nvPr/>
        </p:nvSpPr>
        <p:spPr>
          <a:xfrm>
            <a:off x="468292" y="5044036"/>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FRIGORÍFICO</a:t>
            </a:r>
          </a:p>
        </p:txBody>
      </p:sp>
      <p:pic>
        <p:nvPicPr>
          <p:cNvPr id="6" name="Línea de conexión" descr="Línea de conexión">
            <a:extLst>
              <a:ext uri="{FF2B5EF4-FFF2-40B4-BE49-F238E27FC236}">
                <a16:creationId xmlns:a16="http://schemas.microsoft.com/office/drawing/2014/main" xmlns="" id="{EB99BAB0-CEDB-3335-45D6-1C27B36CAC00}"/>
              </a:ext>
            </a:extLst>
          </p:cNvPr>
          <p:cNvPicPr>
            <a:picLocks/>
          </p:cNvPicPr>
          <p:nvPr/>
        </p:nvPicPr>
        <p:blipFill>
          <a:blip r:embed="rId3"/>
          <a:stretch>
            <a:fillRect/>
          </a:stretch>
        </p:blipFill>
        <p:spPr>
          <a:xfrm rot="5814725" flipH="1">
            <a:off x="1551921" y="7324604"/>
            <a:ext cx="1552291" cy="1747400"/>
          </a:xfrm>
          <a:prstGeom prst="rect">
            <a:avLst/>
          </a:prstGeom>
        </p:spPr>
      </p:pic>
      <p:sp>
        <p:nvSpPr>
          <p:cNvPr id="8" name="CuadroTexto 7">
            <a:extLst>
              <a:ext uri="{FF2B5EF4-FFF2-40B4-BE49-F238E27FC236}">
                <a16:creationId xmlns:a16="http://schemas.microsoft.com/office/drawing/2014/main" xmlns="" id="{93757243-7734-26EC-D166-62E0EF135190}"/>
              </a:ext>
            </a:extLst>
          </p:cNvPr>
          <p:cNvSpPr txBox="1"/>
          <p:nvPr/>
        </p:nvSpPr>
        <p:spPr>
          <a:xfrm>
            <a:off x="2576415" y="8432253"/>
            <a:ext cx="269748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FABRICACIÓN</a:t>
            </a:r>
          </a:p>
        </p:txBody>
      </p:sp>
      <p:sp>
        <p:nvSpPr>
          <p:cNvPr id="14" name="CuadroTexto 13">
            <a:extLst>
              <a:ext uri="{FF2B5EF4-FFF2-40B4-BE49-F238E27FC236}">
                <a16:creationId xmlns:a16="http://schemas.microsoft.com/office/drawing/2014/main" xmlns="" id="{3BEF43E8-1D37-2E2C-8345-32375CBE0BCF}"/>
              </a:ext>
            </a:extLst>
          </p:cNvPr>
          <p:cNvSpPr txBox="1"/>
          <p:nvPr/>
        </p:nvSpPr>
        <p:spPr>
          <a:xfrm>
            <a:off x="7059158" y="9432932"/>
            <a:ext cx="2101636"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00B0F0"/>
                </a:solidFill>
                <a:latin typeface="Avenir Book"/>
              </a:rPr>
              <a:t>MATERIAS PRIMAS RECICLADAS</a:t>
            </a:r>
          </a:p>
        </p:txBody>
      </p:sp>
      <p:sp>
        <p:nvSpPr>
          <p:cNvPr id="25" name="CuadroTexto 24">
            <a:extLst>
              <a:ext uri="{FF2B5EF4-FFF2-40B4-BE49-F238E27FC236}">
                <a16:creationId xmlns:a16="http://schemas.microsoft.com/office/drawing/2014/main" xmlns="" id="{685CBF26-4092-7AD1-ED39-E71FA6CF181D}"/>
              </a:ext>
            </a:extLst>
          </p:cNvPr>
          <p:cNvSpPr txBox="1"/>
          <p:nvPr/>
        </p:nvSpPr>
        <p:spPr>
          <a:xfrm>
            <a:off x="6560421" y="3798165"/>
            <a:ext cx="3590545"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s-ES" sz="2800" dirty="0">
              <a:solidFill>
                <a:srgbClr val="421F2A"/>
              </a:solidFill>
              <a:latin typeface="Avenir Book"/>
            </a:endParaRPr>
          </a:p>
          <a:p>
            <a:pPr marL="457200" marR="0" indent="-4572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s-ES" sz="2800" dirty="0">
              <a:solidFill>
                <a:srgbClr val="421F2A"/>
              </a:solidFill>
              <a:latin typeface="Avenir Book"/>
            </a:endParaRPr>
          </a:p>
        </p:txBody>
      </p:sp>
      <p:pic>
        <p:nvPicPr>
          <p:cNvPr id="44" name="Imagen 43">
            <a:extLst>
              <a:ext uri="{FF2B5EF4-FFF2-40B4-BE49-F238E27FC236}">
                <a16:creationId xmlns:a16="http://schemas.microsoft.com/office/drawing/2014/main" xmlns="" id="{64147AAD-6F0C-CD29-B629-8C5B0DBF6B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921" b="96535" l="6316" r="93158">
                        <a14:foregroundMark x1="13684" y1="96535" x2="13684" y2="96535"/>
                        <a14:foregroundMark x1="93158" y1="87129" x2="93158" y2="87129"/>
                        <a14:foregroundMark x1="84211" y1="32178" x2="84211" y2="32178"/>
                        <a14:foregroundMark x1="69474" y1="28218" x2="69474" y2="28218"/>
                        <a14:foregroundMark x1="64211" y1="27228" x2="64211" y2="27228"/>
                        <a14:foregroundMark x1="62632" y1="26238" x2="62632" y2="26238"/>
                        <a14:foregroundMark x1="61579" y1="25248" x2="61579" y2="25248"/>
                        <a14:foregroundMark x1="58947" y1="24752" x2="56316" y2="23762"/>
                        <a14:foregroundMark x1="54211" y1="23267" x2="54211" y2="23267"/>
                        <a14:foregroundMark x1="54211" y1="23267" x2="54211" y2="23267"/>
                        <a14:foregroundMark x1="54737" y1="24752" x2="54737" y2="24752"/>
                        <a14:foregroundMark x1="50526" y1="23762" x2="50526" y2="23762"/>
                        <a14:foregroundMark x1="65789" y1="28713" x2="65789" y2="28713"/>
                        <a14:foregroundMark x1="68947" y1="35149" x2="68947" y2="35149"/>
                        <a14:foregroundMark x1="76316" y1="33663" x2="76316" y2="33663"/>
                        <a14:foregroundMark x1="76316" y1="29703" x2="76316" y2="29703"/>
                        <a14:foregroundMark x1="78947" y1="30198" x2="78947" y2="30198"/>
                        <a14:foregroundMark x1="82632" y1="34653" x2="82632" y2="34653"/>
                        <a14:foregroundMark x1="85789" y1="41089" x2="85789" y2="41089"/>
                        <a14:foregroundMark x1="81579" y1="38119" x2="81579" y2="38119"/>
                        <a14:foregroundMark x1="41053" y1="23762" x2="41053" y2="23762"/>
                        <a14:foregroundMark x1="44211" y1="25248" x2="44211" y2="25248"/>
                        <a14:foregroundMark x1="47368" y1="31188" x2="47368" y2="31188"/>
                        <a14:foregroundMark x1="45789" y1="30198" x2="45789" y2="30198"/>
                        <a14:foregroundMark x1="47368" y1="31188" x2="47368" y2="31188"/>
                        <a14:foregroundMark x1="6842" y1="87624" x2="6842" y2="87624"/>
                        <a14:foregroundMark x1="37895" y1="10891" x2="37895" y2="10891"/>
                        <a14:foregroundMark x1="30000" y1="9406" x2="30000" y2="9406"/>
                        <a14:foregroundMark x1="30526" y1="11386" x2="30526" y2="11386"/>
                        <a14:foregroundMark x1="37895" y1="10396" x2="37895" y2="10396"/>
                        <a14:foregroundMark x1="47368" y1="18812" x2="47368" y2="18812"/>
                        <a14:foregroundMark x1="49474" y1="16337" x2="49474" y2="16337"/>
                        <a14:foregroundMark x1="48421" y1="13861" x2="48421" y2="13861"/>
                        <a14:foregroundMark x1="44211" y1="12376" x2="44211" y2="12376"/>
                        <a14:foregroundMark x1="41053" y1="8911" x2="41053" y2="8911"/>
                        <a14:foregroundMark x1="35789" y1="16337" x2="35789" y2="16337"/>
                        <a14:foregroundMark x1="30000" y1="12871" x2="30000" y2="12871"/>
                        <a14:foregroundMark x1="35789" y1="7921" x2="35789" y2="7921"/>
                      </a14:backgroundRemoval>
                    </a14:imgEffect>
                  </a14:imgLayer>
                </a14:imgProps>
              </a:ext>
            </a:extLst>
          </a:blip>
          <a:stretch>
            <a:fillRect/>
          </a:stretch>
        </p:blipFill>
        <p:spPr>
          <a:xfrm>
            <a:off x="2832946" y="8911866"/>
            <a:ext cx="2184418" cy="2322382"/>
          </a:xfrm>
          <a:prstGeom prst="rect">
            <a:avLst/>
          </a:prstGeom>
        </p:spPr>
      </p:pic>
      <p:pic>
        <p:nvPicPr>
          <p:cNvPr id="2" name="MOTOR.png" descr="MOTOR.png">
            <a:extLst>
              <a:ext uri="{FF2B5EF4-FFF2-40B4-BE49-F238E27FC236}">
                <a16:creationId xmlns:a16="http://schemas.microsoft.com/office/drawing/2014/main" xmlns="" id="{0648A76F-B14B-FA0D-C98F-B1139B4F68C8}"/>
              </a:ext>
            </a:extLst>
          </p:cNvPr>
          <p:cNvPicPr>
            <a:picLocks noChangeAspect="1"/>
          </p:cNvPicPr>
          <p:nvPr/>
        </p:nvPicPr>
        <p:blipFill>
          <a:blip r:embed="rId6"/>
          <a:stretch>
            <a:fillRect/>
          </a:stretch>
        </p:blipFill>
        <p:spPr>
          <a:xfrm>
            <a:off x="214296" y="12040990"/>
            <a:ext cx="1639309" cy="1369795"/>
          </a:xfrm>
          <a:prstGeom prst="rect">
            <a:avLst/>
          </a:prstGeom>
          <a:ln w="12700">
            <a:miter lim="400000"/>
          </a:ln>
          <a:effectLst>
            <a:outerShdw blurRad="190500" dist="8455" dir="5400000" rotWithShape="0">
              <a:srgbClr val="000000"/>
            </a:outerShdw>
          </a:effectLst>
        </p:spPr>
      </p:pic>
      <p:pic>
        <p:nvPicPr>
          <p:cNvPr id="18" name="Imagen 17">
            <a:extLst>
              <a:ext uri="{FF2B5EF4-FFF2-40B4-BE49-F238E27FC236}">
                <a16:creationId xmlns:a16="http://schemas.microsoft.com/office/drawing/2014/main" xmlns="" id="{0C427ADE-E59F-5BF6-6B76-A1549AAA1C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717" b="98428" l="8955" r="89179">
                        <a14:foregroundMark x1="73507" y1="4717" x2="73507" y2="4717"/>
                        <a14:foregroundMark x1="63060" y1="4717" x2="63060" y2="4717"/>
                        <a14:foregroundMark x1="69776" y1="94340" x2="69776" y2="94340"/>
                        <a14:foregroundMark x1="60821" y1="94340" x2="60821" y2="94340"/>
                        <a14:foregroundMark x1="55224" y1="58176" x2="55224" y2="58176"/>
                        <a14:foregroundMark x1="66045" y1="98428" x2="66045" y2="98428"/>
                      </a14:backgroundRemoval>
                    </a14:imgEffect>
                  </a14:imgLayer>
                </a14:imgProps>
              </a:ext>
            </a:extLst>
          </a:blip>
          <a:stretch>
            <a:fillRect/>
          </a:stretch>
        </p:blipFill>
        <p:spPr>
          <a:xfrm>
            <a:off x="793045" y="5504444"/>
            <a:ext cx="1532326" cy="1818209"/>
          </a:xfrm>
          <a:prstGeom prst="rect">
            <a:avLst/>
          </a:prstGeom>
        </p:spPr>
      </p:pic>
      <p:pic>
        <p:nvPicPr>
          <p:cNvPr id="37" name="Línea" descr="Línea">
            <a:extLst>
              <a:ext uri="{FF2B5EF4-FFF2-40B4-BE49-F238E27FC236}">
                <a16:creationId xmlns:a16="http://schemas.microsoft.com/office/drawing/2014/main" xmlns="" id="{6C4BC746-8DB1-401B-BD96-7719069A07CC}"/>
              </a:ext>
            </a:extLst>
          </p:cNvPr>
          <p:cNvPicPr>
            <a:picLocks/>
          </p:cNvPicPr>
          <p:nvPr/>
        </p:nvPicPr>
        <p:blipFill>
          <a:blip r:embed="rId9"/>
          <a:stretch>
            <a:fillRect/>
          </a:stretch>
        </p:blipFill>
        <p:spPr>
          <a:xfrm>
            <a:off x="5831344" y="3659632"/>
            <a:ext cx="1111338" cy="249183"/>
          </a:xfrm>
          <a:prstGeom prst="rect">
            <a:avLst/>
          </a:prstGeom>
        </p:spPr>
      </p:pic>
      <p:sp>
        <p:nvSpPr>
          <p:cNvPr id="39" name="CuadroTexto 38">
            <a:extLst>
              <a:ext uri="{FF2B5EF4-FFF2-40B4-BE49-F238E27FC236}">
                <a16:creationId xmlns:a16="http://schemas.microsoft.com/office/drawing/2014/main" xmlns="" id="{E0DB2044-9AB4-022F-8D53-CE18C250651A}"/>
              </a:ext>
            </a:extLst>
          </p:cNvPr>
          <p:cNvSpPr txBox="1"/>
          <p:nvPr/>
        </p:nvSpPr>
        <p:spPr>
          <a:xfrm>
            <a:off x="6528855" y="3042956"/>
            <a:ext cx="311130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FASE 1: DESMONAJE MANUAL</a:t>
            </a:r>
          </a:p>
        </p:txBody>
      </p:sp>
      <p:sp>
        <p:nvSpPr>
          <p:cNvPr id="45" name="CuadroTexto 44">
            <a:extLst>
              <a:ext uri="{FF2B5EF4-FFF2-40B4-BE49-F238E27FC236}">
                <a16:creationId xmlns:a16="http://schemas.microsoft.com/office/drawing/2014/main" xmlns="" id="{ACBACFA1-3333-532D-CA07-108F93A9254B}"/>
              </a:ext>
            </a:extLst>
          </p:cNvPr>
          <p:cNvSpPr txBox="1"/>
          <p:nvPr/>
        </p:nvSpPr>
        <p:spPr>
          <a:xfrm>
            <a:off x="11590880" y="3190990"/>
            <a:ext cx="3648382"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FASE 2: DESCONTAMINACIÓN</a:t>
            </a:r>
          </a:p>
        </p:txBody>
      </p:sp>
      <p:pic>
        <p:nvPicPr>
          <p:cNvPr id="46" name="Línea" descr="Línea">
            <a:extLst>
              <a:ext uri="{FF2B5EF4-FFF2-40B4-BE49-F238E27FC236}">
                <a16:creationId xmlns:a16="http://schemas.microsoft.com/office/drawing/2014/main" xmlns="" id="{58B6EDF6-8195-0E37-B71B-6A0D5EAD313C}"/>
              </a:ext>
            </a:extLst>
          </p:cNvPr>
          <p:cNvPicPr>
            <a:picLocks/>
          </p:cNvPicPr>
          <p:nvPr/>
        </p:nvPicPr>
        <p:blipFill>
          <a:blip r:embed="rId9"/>
          <a:stretch>
            <a:fillRect/>
          </a:stretch>
        </p:blipFill>
        <p:spPr>
          <a:xfrm rot="5400000">
            <a:off x="12481600" y="5143801"/>
            <a:ext cx="1944000" cy="294949"/>
          </a:xfrm>
          <a:prstGeom prst="rect">
            <a:avLst/>
          </a:prstGeom>
        </p:spPr>
      </p:pic>
      <p:sp>
        <p:nvSpPr>
          <p:cNvPr id="47" name="CuadroTexto 46">
            <a:extLst>
              <a:ext uri="{FF2B5EF4-FFF2-40B4-BE49-F238E27FC236}">
                <a16:creationId xmlns:a16="http://schemas.microsoft.com/office/drawing/2014/main" xmlns="" id="{0B44F698-2AB2-E4D1-260D-2F449CEE6F59}"/>
              </a:ext>
            </a:extLst>
          </p:cNvPr>
          <p:cNvSpPr txBox="1"/>
          <p:nvPr/>
        </p:nvSpPr>
        <p:spPr>
          <a:xfrm>
            <a:off x="9725055" y="6565069"/>
            <a:ext cx="824877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FASE 3: TRITURACIÓN ATMÓSFERA INTERTIZADA</a:t>
            </a:r>
          </a:p>
        </p:txBody>
      </p:sp>
      <p:sp>
        <p:nvSpPr>
          <p:cNvPr id="50" name="CuadroTexto 49">
            <a:extLst>
              <a:ext uri="{FF2B5EF4-FFF2-40B4-BE49-F238E27FC236}">
                <a16:creationId xmlns:a16="http://schemas.microsoft.com/office/drawing/2014/main" xmlns="" id="{00F815D1-B292-0E83-5C80-42CC556616E7}"/>
              </a:ext>
            </a:extLst>
          </p:cNvPr>
          <p:cNvSpPr txBox="1"/>
          <p:nvPr/>
        </p:nvSpPr>
        <p:spPr>
          <a:xfrm>
            <a:off x="11548867" y="9719836"/>
            <a:ext cx="354644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FASE 4: TRITURACIÓN</a:t>
            </a:r>
          </a:p>
        </p:txBody>
      </p:sp>
      <p:pic>
        <p:nvPicPr>
          <p:cNvPr id="60" name="Línea" descr="Línea">
            <a:extLst>
              <a:ext uri="{FF2B5EF4-FFF2-40B4-BE49-F238E27FC236}">
                <a16:creationId xmlns:a16="http://schemas.microsoft.com/office/drawing/2014/main" xmlns="" id="{2C5BAB4E-6EED-783C-C9D3-6CC22FA246ED}"/>
              </a:ext>
            </a:extLst>
          </p:cNvPr>
          <p:cNvPicPr>
            <a:picLocks/>
          </p:cNvPicPr>
          <p:nvPr/>
        </p:nvPicPr>
        <p:blipFill>
          <a:blip r:embed="rId9"/>
          <a:stretch>
            <a:fillRect/>
          </a:stretch>
        </p:blipFill>
        <p:spPr>
          <a:xfrm rot="10800000">
            <a:off x="4927077" y="10073976"/>
            <a:ext cx="2184417" cy="294948"/>
          </a:xfrm>
          <a:prstGeom prst="rect">
            <a:avLst/>
          </a:prstGeom>
        </p:spPr>
      </p:pic>
      <p:sp>
        <p:nvSpPr>
          <p:cNvPr id="61" name="CuadroTexto 60">
            <a:extLst>
              <a:ext uri="{FF2B5EF4-FFF2-40B4-BE49-F238E27FC236}">
                <a16:creationId xmlns:a16="http://schemas.microsoft.com/office/drawing/2014/main" xmlns="" id="{873AC205-BECE-FF55-0743-AA162B1153C2}"/>
              </a:ext>
            </a:extLst>
          </p:cNvPr>
          <p:cNvSpPr txBox="1"/>
          <p:nvPr/>
        </p:nvSpPr>
        <p:spPr>
          <a:xfrm>
            <a:off x="12066331" y="11311432"/>
            <a:ext cx="269748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FF0000"/>
                </a:solidFill>
                <a:latin typeface="Avenir Book"/>
              </a:rPr>
              <a:t>No valorizable: 1,32 %</a:t>
            </a:r>
          </a:p>
        </p:txBody>
      </p:sp>
      <p:pic>
        <p:nvPicPr>
          <p:cNvPr id="3" name="Línea de conexión" descr="Línea de conexión">
            <a:extLst>
              <a:ext uri="{FF2B5EF4-FFF2-40B4-BE49-F238E27FC236}">
                <a16:creationId xmlns:a16="http://schemas.microsoft.com/office/drawing/2014/main" xmlns="" id="{5032295E-A911-9C49-2357-6B4F05658093}"/>
              </a:ext>
            </a:extLst>
          </p:cNvPr>
          <p:cNvPicPr>
            <a:picLocks/>
          </p:cNvPicPr>
          <p:nvPr/>
        </p:nvPicPr>
        <p:blipFill>
          <a:blip r:embed="rId3"/>
          <a:stretch>
            <a:fillRect/>
          </a:stretch>
        </p:blipFill>
        <p:spPr>
          <a:xfrm rot="10468433" flipH="1">
            <a:off x="1727548" y="3211578"/>
            <a:ext cx="1552291" cy="1747400"/>
          </a:xfrm>
          <a:prstGeom prst="rect">
            <a:avLst/>
          </a:prstGeom>
        </p:spPr>
      </p:pic>
      <p:sp>
        <p:nvSpPr>
          <p:cNvPr id="4" name="CuadroTexto 3">
            <a:extLst>
              <a:ext uri="{FF2B5EF4-FFF2-40B4-BE49-F238E27FC236}">
                <a16:creationId xmlns:a16="http://schemas.microsoft.com/office/drawing/2014/main" xmlns="" id="{5CEA9CEC-952B-D47E-F23F-9F6AB0FBB0BA}"/>
              </a:ext>
            </a:extLst>
          </p:cNvPr>
          <p:cNvSpPr txBox="1"/>
          <p:nvPr/>
        </p:nvSpPr>
        <p:spPr>
          <a:xfrm>
            <a:off x="3133864" y="2842740"/>
            <a:ext cx="269748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421F2A"/>
                </a:solidFill>
                <a:latin typeface="Avenir Book"/>
              </a:rPr>
              <a:t>PLANTA DE TRATAMIENTO</a:t>
            </a:r>
          </a:p>
        </p:txBody>
      </p:sp>
      <p:pic>
        <p:nvPicPr>
          <p:cNvPr id="12" name="Imagen 11">
            <a:extLst>
              <a:ext uri="{FF2B5EF4-FFF2-40B4-BE49-F238E27FC236}">
                <a16:creationId xmlns:a16="http://schemas.microsoft.com/office/drawing/2014/main" xmlns="" id="{81406C7D-114D-C1E3-9000-E9E27701D18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853" b="97198" l="4437" r="98891">
                        <a14:foregroundMark x1="41997" y1="24869" x2="41997" y2="24869"/>
                        <a14:foregroundMark x1="47702" y1="19615" x2="47702" y2="19615"/>
                        <a14:foregroundMark x1="58637" y1="14886" x2="58637" y2="14886"/>
                        <a14:foregroundMark x1="61490" y1="13310" x2="61490" y2="13310"/>
                        <a14:foregroundMark x1="63867" y1="11208" x2="63867" y2="11208"/>
                        <a14:foregroundMark x1="66719" y1="9632" x2="66719" y2="9632"/>
                        <a14:foregroundMark x1="67670" y1="9107" x2="67670" y2="9107"/>
                        <a14:foregroundMark x1="82409" y1="12785" x2="82409" y2="12785"/>
                        <a14:foregroundMark x1="75277" y1="3853" x2="75277" y2="3853"/>
                        <a14:foregroundMark x1="71949" y1="52715" x2="71949" y2="52715"/>
                        <a14:foregroundMark x1="73376" y1="55867" x2="73376" y2="55867"/>
                        <a14:foregroundMark x1="74326" y1="61121" x2="74326" y2="61121"/>
                        <a14:foregroundMark x1="80032" y1="84764" x2="80032" y2="84764"/>
                        <a14:foregroundMark x1="78605" y1="87916" x2="78605" y2="87916"/>
                        <a14:foregroundMark x1="71949" y1="85814" x2="70523" y2="85289"/>
                        <a14:foregroundMark x1="58162" y1="81611" x2="58162" y2="81611"/>
                        <a14:foregroundMark x1="50079" y1="74256" x2="50079" y2="74256"/>
                        <a14:foregroundMark x1="48177" y1="78984" x2="48177" y2="78984"/>
                        <a14:foregroundMark x1="45800" y1="78984" x2="45800" y2="78984"/>
                        <a14:foregroundMark x1="45800" y1="78984" x2="45800" y2="78984"/>
                        <a14:foregroundMark x1="24406" y1="80560" x2="24406" y2="80560"/>
                        <a14:foregroundMark x1="23930" y1="80560" x2="23930" y2="80560"/>
                        <a14:foregroundMark x1="16323" y1="79510" x2="16323" y2="79510"/>
                        <a14:foregroundMark x1="16323" y1="75306" x2="16323" y2="75306"/>
                        <a14:foregroundMark x1="21078" y1="82662" x2="21078" y2="82662"/>
                        <a14:foregroundMark x1="12995" y1="78984" x2="12995" y2="78984"/>
                        <a14:foregroundMark x1="28685" y1="84238" x2="28685" y2="84238"/>
                        <a14:foregroundMark x1="30111" y1="88441" x2="30111" y2="88441"/>
                        <a14:foregroundMark x1="89065" y1="50613" x2="89065" y2="50613"/>
                        <a14:foregroundMark x1="90491" y1="52189" x2="90491" y2="52189"/>
                        <a14:foregroundMark x1="90967" y1="52189" x2="90967" y2="52189"/>
                        <a14:foregroundMark x1="90967" y1="52715" x2="90967" y2="52715"/>
                        <a14:foregroundMark x1="93344" y1="31173" x2="93344" y2="31173"/>
                        <a14:foregroundMark x1="94770" y1="32750" x2="94770" y2="32750"/>
                        <a14:foregroundMark x1="98098" y1="32224" x2="98098" y2="32224"/>
                        <a14:foregroundMark x1="92393" y1="11208" x2="92393" y2="11208"/>
                        <a14:foregroundMark x1="92393" y1="15412" x2="92393" y2="15412"/>
                        <a14:foregroundMark x1="92393" y1="19615" x2="92393" y2="19615"/>
                        <a14:foregroundMark x1="92868" y1="23818" x2="92868" y2="23818"/>
                        <a14:foregroundMark x1="92393" y1="20665" x2="92393" y2="20665"/>
                        <a14:foregroundMark x1="92868" y1="14361" x2="92868" y2="14361"/>
                        <a14:foregroundMark x1="92868" y1="12785" x2="92868" y2="12785"/>
                        <a14:foregroundMark x1="92868" y1="14886" x2="92868" y2="14886"/>
                        <a14:foregroundMark x1="92393" y1="12259" x2="92393" y2="12259"/>
                        <a14:foregroundMark x1="92393" y1="12259" x2="92393" y2="12259"/>
                        <a14:foregroundMark x1="92393" y1="13310" x2="92393" y2="13310"/>
                        <a14:foregroundMark x1="92393" y1="15412" x2="92393" y2="16988"/>
                        <a14:foregroundMark x1="92393" y1="18564" x2="92393" y2="18564"/>
                        <a14:foregroundMark x1="92393" y1="19615" x2="92393" y2="19615"/>
                        <a14:foregroundMark x1="96672" y1="9107" x2="96672" y2="9107"/>
                        <a14:foregroundMark x1="99049" y1="7005" x2="99049" y2="7005"/>
                        <a14:foregroundMark x1="99049" y1="7005" x2="99049" y2="7005"/>
                        <a14:foregroundMark x1="98098" y1="10683" x2="98098" y2="10683"/>
                        <a14:foregroundMark x1="98098" y1="10158" x2="98098" y2="10158"/>
                        <a14:foregroundMark x1="98574" y1="14886" x2="98574" y2="14886"/>
                        <a14:foregroundMark x1="98574" y1="14886" x2="98574" y2="14886"/>
                        <a14:foregroundMark x1="98574" y1="19089" x2="98574" y2="19089"/>
                        <a14:foregroundMark x1="98098" y1="21716" x2="98098" y2="21716"/>
                        <a14:foregroundMark x1="98098" y1="12259" x2="98098" y2="12259"/>
                        <a14:foregroundMark x1="98098" y1="12259" x2="98098" y2="12259"/>
                        <a14:foregroundMark x1="98098" y1="15412" x2="98098" y2="15412"/>
                        <a14:foregroundMark x1="98098" y1="13310" x2="98098" y2="13310"/>
                        <a14:foregroundMark x1="98098" y1="12785" x2="98098" y2="12785"/>
                        <a14:foregroundMark x1="98574" y1="16462" x2="98574" y2="16462"/>
                        <a14:foregroundMark x1="98574" y1="16462" x2="98574" y2="16462"/>
                        <a14:foregroundMark x1="98574" y1="18039" x2="98574" y2="18039"/>
                        <a14:foregroundMark x1="98574" y1="17513" x2="98574" y2="17513"/>
                        <a14:foregroundMark x1="60063" y1="30648" x2="60063" y2="30648"/>
                        <a14:foregroundMark x1="60063" y1="30648" x2="60063" y2="30648"/>
                        <a14:foregroundMark x1="57686" y1="33275" x2="57686" y2="33275"/>
                        <a14:foregroundMark x1="57686" y1="33275" x2="57686" y2="33275"/>
                        <a14:foregroundMark x1="57686" y1="33275" x2="57686" y2="33275"/>
                        <a14:foregroundMark x1="57686" y1="33275" x2="57686" y2="33275"/>
                        <a14:foregroundMark x1="55309" y1="34326" x2="55309" y2="34326"/>
                        <a14:foregroundMark x1="55309" y1="34326" x2="55309" y2="34326"/>
                        <a14:foregroundMark x1="48177" y1="39580" x2="48177" y2="39580"/>
                        <a14:foregroundMark x1="48177" y1="39580" x2="48177" y2="39580"/>
                        <a14:foregroundMark x1="48177" y1="39054" x2="48177" y2="39054"/>
                        <a14:foregroundMark x1="48177" y1="39054" x2="48177" y2="39054"/>
                        <a14:foregroundMark x1="40095" y1="44834" x2="40095" y2="44834"/>
                        <a14:foregroundMark x1="40095" y1="44834" x2="40095" y2="44834"/>
                        <a14:foregroundMark x1="40095" y1="44834" x2="40095" y2="44834"/>
                        <a14:foregroundMark x1="40571" y1="38529" x2="40571" y2="38529"/>
                        <a14:foregroundMark x1="40571" y1="38529" x2="40571" y2="38529"/>
                        <a14:foregroundMark x1="40571" y1="38004" x2="40571" y2="38004"/>
                        <a14:foregroundMark x1="40571" y1="38004" x2="40571" y2="38004"/>
                        <a14:foregroundMark x1="51506" y1="33275" x2="51506" y2="33275"/>
                        <a14:foregroundMark x1="51506" y1="32750" x2="53407" y2="32224"/>
                        <a14:foregroundMark x1="64342" y1="28546" x2="66244" y2="27496"/>
                        <a14:foregroundMark x1="69097" y1="25919" x2="69097" y2="25919"/>
                        <a14:foregroundMark x1="69097" y1="26445" x2="69097" y2="26445"/>
                        <a14:foregroundMark x1="64342" y1="28021" x2="64342" y2="28021"/>
                        <a14:foregroundMark x1="64342" y1="25919" x2="64342" y2="25919"/>
                        <a14:foregroundMark x1="63867" y1="22767" x2="63867" y2="22767"/>
                        <a14:foregroundMark x1="71474" y1="14361" x2="71474" y2="14361"/>
                        <a14:foregroundMark x1="71474" y1="13835" x2="71474" y2="13835"/>
                        <a14:foregroundMark x1="76704" y1="10158" x2="76704" y2="10158"/>
                        <a14:foregroundMark x1="76704" y1="10158" x2="76704" y2="10158"/>
                        <a14:foregroundMark x1="80507" y1="7531" x2="80507" y2="7531"/>
                        <a14:foregroundMark x1="80507" y1="7005" x2="80507" y2="7005"/>
                        <a14:foregroundMark x1="81458" y1="7005" x2="81458" y2="7005"/>
                        <a14:foregroundMark x1="81933" y1="7005" x2="81933" y2="7005"/>
                        <a14:foregroundMark x1="81933" y1="7531" x2="81933" y2="7531"/>
                        <a14:foregroundMark x1="82884" y1="5954" x2="82884" y2="5954"/>
                        <a14:foregroundMark x1="82884" y1="5954" x2="82884" y2="5954"/>
                        <a14:foregroundMark x1="92868" y1="48511" x2="92868" y2="48511"/>
                        <a14:foregroundMark x1="92868" y1="48511" x2="92868" y2="48511"/>
                        <a14:foregroundMark x1="92868" y1="47986" x2="92868" y2="47986"/>
                        <a14:foregroundMark x1="84311" y1="58494" x2="84311" y2="58494"/>
                        <a14:foregroundMark x1="84311" y1="58494" x2="84311" y2="58494"/>
                        <a14:foregroundMark x1="84311" y1="58494" x2="84311" y2="58494"/>
                        <a14:foregroundMark x1="82409" y1="62172" x2="82409" y2="62172"/>
                        <a14:foregroundMark x1="82409" y1="62172" x2="82409" y2="62172"/>
                        <a14:foregroundMark x1="81458" y1="61646" x2="81458" y2="61646"/>
                        <a14:foregroundMark x1="81458" y1="61121" x2="81458" y2="61121"/>
                        <a14:foregroundMark x1="81458" y1="55342" x2="81458" y2="55342"/>
                        <a14:foregroundMark x1="85737" y1="47461" x2="85737" y2="47461"/>
                        <a14:foregroundMark x1="85737" y1="47461" x2="85737" y2="47461"/>
                        <a14:foregroundMark x1="81458" y1="43257" x2="81458" y2="43257"/>
                        <a14:foregroundMark x1="81458" y1="43257" x2="81458" y2="43257"/>
                        <a14:foregroundMark x1="81458" y1="40105" x2="81458" y2="40105"/>
                        <a14:foregroundMark x1="81458" y1="39580" x2="81458" y2="39580"/>
                        <a14:foregroundMark x1="76228" y1="38529" x2="76228" y2="38529"/>
                        <a14:foregroundMark x1="76228" y1="38004" x2="76228" y2="38004"/>
                        <a14:foregroundMark x1="76704" y1="36427" x2="76704" y2="36427"/>
                        <a14:foregroundMark x1="76704" y1="35902" x2="76704" y2="35902"/>
                        <a14:foregroundMark x1="91918" y1="26970" x2="91918" y2="26970"/>
                        <a14:foregroundMark x1="97147" y1="24343" x2="97147" y2="24343"/>
                        <a14:foregroundMark x1="88590" y1="35377" x2="88590" y2="35377"/>
                        <a14:foregroundMark x1="88590" y1="35377" x2="88590" y2="35377"/>
                        <a14:foregroundMark x1="88590" y1="35377" x2="88590" y2="35377"/>
                        <a14:foregroundMark x1="88590" y1="35377" x2="88590" y2="35377"/>
                        <a14:foregroundMark x1="88590" y1="35377" x2="88590" y2="35377"/>
                        <a14:foregroundMark x1="86688" y1="33800" x2="86688" y2="33800"/>
                        <a14:foregroundMark x1="86688" y1="33800" x2="86688" y2="33800"/>
                        <a14:foregroundMark x1="86688" y1="33275" x2="86688" y2="33275"/>
                        <a14:foregroundMark x1="90491" y1="88967" x2="90491" y2="88967"/>
                        <a14:foregroundMark x1="79081" y1="95797" x2="79081" y2="95797"/>
                        <a14:foregroundMark x1="73851" y1="97373" x2="73851" y2="97373"/>
                        <a14:foregroundMark x1="50555" y1="75832" x2="50555" y2="75832"/>
                        <a14:foregroundMark x1="50079" y1="78459" x2="50079" y2="78459"/>
                        <a14:foregroundMark x1="50079" y1="78459" x2="50079" y2="78459"/>
                        <a14:foregroundMark x1="50079" y1="78459" x2="50079" y2="78459"/>
                        <a14:foregroundMark x1="50079" y1="78459" x2="50079" y2="78459"/>
                        <a14:foregroundMark x1="50079" y1="78459" x2="50079" y2="78459"/>
                        <a14:foregroundMark x1="50079" y1="77933" x2="50079" y2="77933"/>
                        <a14:foregroundMark x1="49128" y1="75306" x2="49128" y2="75306"/>
                        <a14:foregroundMark x1="48653" y1="74781" x2="48653" y2="74781"/>
                        <a14:foregroundMark x1="38669" y1="77408" x2="38669" y2="77408"/>
                        <a14:foregroundMark x1="38669" y1="76883" x2="38669" y2="76883"/>
                        <a14:foregroundMark x1="38193" y1="75832" x2="38193" y2="75832"/>
                        <a14:foregroundMark x1="38193" y1="75306" x2="38193" y2="75306"/>
                        <a14:foregroundMark x1="38193" y1="75306" x2="38193" y2="75306"/>
                        <a14:foregroundMark x1="7290" y1="54291" x2="7290" y2="54291"/>
                        <a14:foregroundMark x1="18225" y1="63748" x2="18225" y2="63748"/>
                        <a14:foregroundMark x1="18225" y1="63222" x2="18225" y2="63222"/>
                        <a14:foregroundMark x1="18225" y1="62697" x2="18225" y2="62697"/>
                        <a14:foregroundMark x1="11569" y1="60070" x2="11569" y2="60070"/>
                        <a14:foregroundMark x1="11569" y1="59545" x2="11569" y2="59545"/>
                        <a14:foregroundMark x1="6815" y1="59019" x2="6815" y2="59019"/>
                        <a14:foregroundMark x1="4913" y1="58494" x2="4913" y2="58494"/>
                        <a14:foregroundMark x1="4437" y1="57968" x2="4437" y2="57968"/>
                        <a14:foregroundMark x1="4437" y1="54816" x2="4437" y2="54816"/>
                        <a14:foregroundMark x1="8716" y1="58494" x2="8716" y2="58494"/>
                        <a14:foregroundMark x1="31537" y1="40630" x2="31537" y2="40630"/>
                        <a14:foregroundMark x1="31537" y1="40630" x2="31537" y2="40630"/>
                        <a14:foregroundMark x1="31537" y1="40630" x2="31537" y2="40630"/>
                        <a14:foregroundMark x1="31537" y1="40630" x2="31537" y2="40630"/>
                        <a14:foregroundMark x1="32488" y1="74256" x2="32488" y2="74256"/>
                        <a14:foregroundMark x1="32488" y1="73730" x2="32488" y2="73730"/>
                        <a14:foregroundMark x1="36292" y1="40105" x2="36292" y2="40105"/>
                        <a14:foregroundMark x1="36292" y1="40105" x2="36292" y2="40105"/>
                        <a14:foregroundMark x1="36292" y1="40105" x2="36292" y2="40105"/>
                        <a14:foregroundMark x1="32964" y1="45884" x2="32964" y2="45884"/>
                        <a14:foregroundMark x1="32964" y1="45884" x2="32964" y2="45884"/>
                        <a14:foregroundMark x1="27734" y1="40105" x2="27734" y2="40105"/>
                        <a14:foregroundMark x1="27734" y1="40105" x2="27734" y2="40105"/>
                        <a14:foregroundMark x1="23930" y1="40105" x2="23930" y2="40105"/>
                        <a14:foregroundMark x1="23455" y1="40105" x2="23455" y2="40105"/>
                        <a14:foregroundMark x1="22979" y1="39054" x2="22979" y2="39054"/>
                        <a14:foregroundMark x1="21553" y1="37478" x2="21553" y2="37478"/>
                        <a14:foregroundMark x1="21078" y1="37478" x2="21078" y2="37478"/>
                        <a14:foregroundMark x1="21078" y1="36953" x2="21078" y2="36953"/>
                        <a14:foregroundMark x1="21078" y1="36953" x2="21078" y2="36953"/>
                        <a14:foregroundMark x1="20127" y1="66900" x2="20127" y2="66900"/>
                        <a14:foregroundMark x1="11569" y1="49037" x2="11569" y2="49037"/>
                        <a14:foregroundMark x1="51506" y1="54291" x2="51506" y2="54291"/>
                        <a14:foregroundMark x1="98574" y1="68476" x2="98574" y2="68476"/>
                        <a14:foregroundMark x1="27734" y1="84764" x2="27734" y2="84764"/>
                        <a14:foregroundMark x1="54834" y1="79510" x2="54834" y2="79510"/>
                        <a14:foregroundMark x1="75277" y1="69527" x2="75277" y2="69527"/>
                        <a14:foregroundMark x1="74326" y1="67951" x2="74326" y2="67951"/>
                        <a14:foregroundMark x1="68621" y1="65324" x2="68621" y2="65324"/>
                      </a14:backgroundRemoval>
                    </a14:imgEffect>
                  </a14:imgLayer>
                </a14:imgProps>
              </a:ext>
            </a:extLst>
          </a:blip>
          <a:stretch>
            <a:fillRect/>
          </a:stretch>
        </p:blipFill>
        <p:spPr>
          <a:xfrm>
            <a:off x="2942062" y="3781321"/>
            <a:ext cx="2536025" cy="2294881"/>
          </a:xfrm>
          <a:prstGeom prst="rect">
            <a:avLst/>
          </a:prstGeom>
        </p:spPr>
      </p:pic>
      <p:pic>
        <p:nvPicPr>
          <p:cNvPr id="13" name="Línea" descr="Línea">
            <a:extLst>
              <a:ext uri="{FF2B5EF4-FFF2-40B4-BE49-F238E27FC236}">
                <a16:creationId xmlns:a16="http://schemas.microsoft.com/office/drawing/2014/main" xmlns="" id="{BD045106-4942-3125-A640-E02CA8D6ABF6}"/>
              </a:ext>
            </a:extLst>
          </p:cNvPr>
          <p:cNvPicPr>
            <a:picLocks/>
          </p:cNvPicPr>
          <p:nvPr/>
        </p:nvPicPr>
        <p:blipFill>
          <a:blip r:embed="rId9"/>
          <a:stretch>
            <a:fillRect/>
          </a:stretch>
        </p:blipFill>
        <p:spPr>
          <a:xfrm rot="6492093" flipV="1">
            <a:off x="7030549" y="4722961"/>
            <a:ext cx="814890" cy="220051"/>
          </a:xfrm>
          <a:prstGeom prst="rect">
            <a:avLst/>
          </a:prstGeom>
        </p:spPr>
      </p:pic>
      <p:pic>
        <p:nvPicPr>
          <p:cNvPr id="15" name="Línea" descr="Línea">
            <a:extLst>
              <a:ext uri="{FF2B5EF4-FFF2-40B4-BE49-F238E27FC236}">
                <a16:creationId xmlns:a16="http://schemas.microsoft.com/office/drawing/2014/main" xmlns="" id="{AACE5272-9247-04ED-75CC-96F6D350759E}"/>
              </a:ext>
            </a:extLst>
          </p:cNvPr>
          <p:cNvPicPr>
            <a:picLocks/>
          </p:cNvPicPr>
          <p:nvPr/>
        </p:nvPicPr>
        <p:blipFill>
          <a:blip r:embed="rId9"/>
          <a:stretch>
            <a:fillRect/>
          </a:stretch>
        </p:blipFill>
        <p:spPr>
          <a:xfrm rot="3970339" flipV="1">
            <a:off x="7934978" y="4676103"/>
            <a:ext cx="814890" cy="220051"/>
          </a:xfrm>
          <a:prstGeom prst="rect">
            <a:avLst/>
          </a:prstGeom>
        </p:spPr>
      </p:pic>
      <p:pic>
        <p:nvPicPr>
          <p:cNvPr id="20" name="Rectángulo" descr="PUNTO ">
            <a:extLst>
              <a:ext uri="{FF2B5EF4-FFF2-40B4-BE49-F238E27FC236}">
                <a16:creationId xmlns:a16="http://schemas.microsoft.com/office/drawing/2014/main" xmlns="" id="{7CB73BE3-F161-0DCB-BA39-837B5713063D}"/>
              </a:ext>
            </a:extLst>
          </p:cNvPr>
          <p:cNvPicPr>
            <a:picLocks/>
          </p:cNvPicPr>
          <p:nvPr/>
        </p:nvPicPr>
        <p:blipFill>
          <a:blip r:embed="rId12"/>
          <a:stretch>
            <a:fillRect/>
          </a:stretch>
        </p:blipFill>
        <p:spPr>
          <a:xfrm>
            <a:off x="6701569" y="5357709"/>
            <a:ext cx="1182130" cy="772342"/>
          </a:xfrm>
          <a:prstGeom prst="rect">
            <a:avLst/>
          </a:prstGeom>
          <a:effectLst>
            <a:outerShdw blurRad="190500" dist="8455" dir="5400000" rotWithShape="0">
              <a:srgbClr val="000000"/>
            </a:outerShdw>
          </a:effectLst>
        </p:spPr>
      </p:pic>
      <p:sp>
        <p:nvSpPr>
          <p:cNvPr id="21" name="CuadroTexto 20">
            <a:extLst>
              <a:ext uri="{FF2B5EF4-FFF2-40B4-BE49-F238E27FC236}">
                <a16:creationId xmlns:a16="http://schemas.microsoft.com/office/drawing/2014/main" xmlns="" id="{95E49F27-C34B-4F7F-67CA-750E1FB96E95}"/>
              </a:ext>
            </a:extLst>
          </p:cNvPr>
          <p:cNvSpPr txBox="1"/>
          <p:nvPr/>
        </p:nvSpPr>
        <p:spPr>
          <a:xfrm>
            <a:off x="6860047" y="5320172"/>
            <a:ext cx="111133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421F2A"/>
                </a:solidFill>
                <a:latin typeface="Avenir Book"/>
              </a:rPr>
              <a:t>Vidrio</a:t>
            </a:r>
          </a:p>
          <a:p>
            <a:pPr marR="0" algn="l" defTabSz="825500" rtl="0" fontAlgn="auto" latinLnBrk="0" hangingPunct="0">
              <a:lnSpc>
                <a:spcPct val="100000"/>
              </a:lnSpc>
              <a:spcBef>
                <a:spcPts val="0"/>
              </a:spcBef>
              <a:spcAft>
                <a:spcPts val="0"/>
              </a:spcAft>
              <a:buClrTx/>
              <a:buSzTx/>
              <a:tabLst/>
            </a:pPr>
            <a:r>
              <a:rPr lang="es-ES" sz="2400" b="0" dirty="0">
                <a:solidFill>
                  <a:srgbClr val="421F2A"/>
                </a:solidFill>
                <a:latin typeface="Avenir Book"/>
              </a:rPr>
              <a:t>1,90%</a:t>
            </a:r>
          </a:p>
        </p:txBody>
      </p:sp>
      <p:pic>
        <p:nvPicPr>
          <p:cNvPr id="26" name="Línea" descr="Línea">
            <a:extLst>
              <a:ext uri="{FF2B5EF4-FFF2-40B4-BE49-F238E27FC236}">
                <a16:creationId xmlns:a16="http://schemas.microsoft.com/office/drawing/2014/main" xmlns="" id="{7A7F6070-6FD5-C3AD-C8E3-8072207D2B07}"/>
              </a:ext>
            </a:extLst>
          </p:cNvPr>
          <p:cNvPicPr>
            <a:picLocks/>
          </p:cNvPicPr>
          <p:nvPr/>
        </p:nvPicPr>
        <p:blipFill>
          <a:blip r:embed="rId9"/>
          <a:stretch>
            <a:fillRect/>
          </a:stretch>
        </p:blipFill>
        <p:spPr>
          <a:xfrm rot="19936508" flipV="1">
            <a:off x="15273784" y="3071170"/>
            <a:ext cx="814890" cy="220051"/>
          </a:xfrm>
          <a:prstGeom prst="rect">
            <a:avLst/>
          </a:prstGeom>
        </p:spPr>
      </p:pic>
      <p:pic>
        <p:nvPicPr>
          <p:cNvPr id="27" name="Rectángulo" descr="PUNTO ">
            <a:extLst>
              <a:ext uri="{FF2B5EF4-FFF2-40B4-BE49-F238E27FC236}">
                <a16:creationId xmlns:a16="http://schemas.microsoft.com/office/drawing/2014/main" xmlns="" id="{1C6DC01C-7613-CB15-7ED1-72BFD3E774A6}"/>
              </a:ext>
            </a:extLst>
          </p:cNvPr>
          <p:cNvPicPr>
            <a:picLocks/>
          </p:cNvPicPr>
          <p:nvPr/>
        </p:nvPicPr>
        <p:blipFill>
          <a:blip r:embed="rId12"/>
          <a:stretch>
            <a:fillRect/>
          </a:stretch>
        </p:blipFill>
        <p:spPr>
          <a:xfrm>
            <a:off x="16383834" y="2430249"/>
            <a:ext cx="4254890" cy="772342"/>
          </a:xfrm>
          <a:prstGeom prst="rect">
            <a:avLst/>
          </a:prstGeom>
          <a:effectLst>
            <a:outerShdw blurRad="190500" dist="8455" dir="5400000" rotWithShape="0">
              <a:srgbClr val="000000"/>
            </a:outerShdw>
          </a:effectLst>
        </p:spPr>
      </p:pic>
      <p:sp>
        <p:nvSpPr>
          <p:cNvPr id="28" name="CuadroTexto 27">
            <a:extLst>
              <a:ext uri="{FF2B5EF4-FFF2-40B4-BE49-F238E27FC236}">
                <a16:creationId xmlns:a16="http://schemas.microsoft.com/office/drawing/2014/main" xmlns="" id="{898508D4-9403-5AB9-B934-B9DBB32ADC14}"/>
              </a:ext>
            </a:extLst>
          </p:cNvPr>
          <p:cNvSpPr txBox="1"/>
          <p:nvPr/>
        </p:nvSpPr>
        <p:spPr>
          <a:xfrm>
            <a:off x="16454626" y="2551461"/>
            <a:ext cx="46011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Gas circuito refrigerante: 0,03%</a:t>
            </a:r>
          </a:p>
        </p:txBody>
      </p:sp>
      <p:pic>
        <p:nvPicPr>
          <p:cNvPr id="29" name="Línea" descr="Línea">
            <a:extLst>
              <a:ext uri="{FF2B5EF4-FFF2-40B4-BE49-F238E27FC236}">
                <a16:creationId xmlns:a16="http://schemas.microsoft.com/office/drawing/2014/main" xmlns="" id="{E736A44E-FADB-27E3-1A14-6F922793420E}"/>
              </a:ext>
            </a:extLst>
          </p:cNvPr>
          <p:cNvPicPr>
            <a:picLocks/>
          </p:cNvPicPr>
          <p:nvPr/>
        </p:nvPicPr>
        <p:blipFill>
          <a:blip r:embed="rId9"/>
          <a:stretch>
            <a:fillRect/>
          </a:stretch>
        </p:blipFill>
        <p:spPr>
          <a:xfrm flipV="1">
            <a:off x="17552745" y="3602206"/>
            <a:ext cx="814890" cy="220051"/>
          </a:xfrm>
          <a:prstGeom prst="rect">
            <a:avLst/>
          </a:prstGeom>
        </p:spPr>
      </p:pic>
      <p:pic>
        <p:nvPicPr>
          <p:cNvPr id="30" name="Rectángulo" descr="PUNTO ">
            <a:extLst>
              <a:ext uri="{FF2B5EF4-FFF2-40B4-BE49-F238E27FC236}">
                <a16:creationId xmlns:a16="http://schemas.microsoft.com/office/drawing/2014/main" xmlns="" id="{14024749-CFBF-1058-F4FE-B75E4E32015E}"/>
              </a:ext>
            </a:extLst>
          </p:cNvPr>
          <p:cNvPicPr>
            <a:picLocks/>
          </p:cNvPicPr>
          <p:nvPr/>
        </p:nvPicPr>
        <p:blipFill>
          <a:blip r:embed="rId12"/>
          <a:stretch>
            <a:fillRect/>
          </a:stretch>
        </p:blipFill>
        <p:spPr>
          <a:xfrm>
            <a:off x="18409847" y="3249973"/>
            <a:ext cx="2249977" cy="772342"/>
          </a:xfrm>
          <a:prstGeom prst="rect">
            <a:avLst/>
          </a:prstGeom>
          <a:effectLst>
            <a:outerShdw blurRad="190500" dist="8455" dir="5400000" rotWithShape="0">
              <a:srgbClr val="000000"/>
            </a:outerShdw>
          </a:effectLst>
        </p:spPr>
      </p:pic>
      <p:sp>
        <p:nvSpPr>
          <p:cNvPr id="31" name="CuadroTexto 30">
            <a:extLst>
              <a:ext uri="{FF2B5EF4-FFF2-40B4-BE49-F238E27FC236}">
                <a16:creationId xmlns:a16="http://schemas.microsoft.com/office/drawing/2014/main" xmlns="" id="{AD185A78-4609-75C6-FEBB-E066803CE293}"/>
              </a:ext>
            </a:extLst>
          </p:cNvPr>
          <p:cNvSpPr txBox="1"/>
          <p:nvPr/>
        </p:nvSpPr>
        <p:spPr>
          <a:xfrm>
            <a:off x="18598693" y="3370220"/>
            <a:ext cx="303894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Cobre: 1,90%</a:t>
            </a:r>
          </a:p>
        </p:txBody>
      </p:sp>
      <p:pic>
        <p:nvPicPr>
          <p:cNvPr id="33" name="Rectángulo" descr="PUNTO ">
            <a:extLst>
              <a:ext uri="{FF2B5EF4-FFF2-40B4-BE49-F238E27FC236}">
                <a16:creationId xmlns:a16="http://schemas.microsoft.com/office/drawing/2014/main" xmlns="" id="{07AB2022-67D5-7066-FC4C-8DEDE571FCE6}"/>
              </a:ext>
            </a:extLst>
          </p:cNvPr>
          <p:cNvPicPr>
            <a:picLocks/>
          </p:cNvPicPr>
          <p:nvPr/>
        </p:nvPicPr>
        <p:blipFill>
          <a:blip r:embed="rId12"/>
          <a:stretch>
            <a:fillRect/>
          </a:stretch>
        </p:blipFill>
        <p:spPr>
          <a:xfrm>
            <a:off x="18416913" y="4155104"/>
            <a:ext cx="2249977" cy="772342"/>
          </a:xfrm>
          <a:prstGeom prst="rect">
            <a:avLst/>
          </a:prstGeom>
          <a:effectLst>
            <a:outerShdw blurRad="190500" dist="8455" dir="5400000" rotWithShape="0">
              <a:srgbClr val="000000"/>
            </a:outerShdw>
          </a:effectLst>
        </p:spPr>
      </p:pic>
      <p:sp>
        <p:nvSpPr>
          <p:cNvPr id="34" name="CuadroTexto 33">
            <a:extLst>
              <a:ext uri="{FF2B5EF4-FFF2-40B4-BE49-F238E27FC236}">
                <a16:creationId xmlns:a16="http://schemas.microsoft.com/office/drawing/2014/main" xmlns="" id="{F75844F0-A3E2-254D-C671-35F2F9CAC2DE}"/>
              </a:ext>
            </a:extLst>
          </p:cNvPr>
          <p:cNvSpPr txBox="1"/>
          <p:nvPr/>
        </p:nvSpPr>
        <p:spPr>
          <a:xfrm>
            <a:off x="18605759" y="4275351"/>
            <a:ext cx="303894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Hierro: 14,10%</a:t>
            </a:r>
          </a:p>
        </p:txBody>
      </p:sp>
      <p:pic>
        <p:nvPicPr>
          <p:cNvPr id="36" name="Rectángulo" descr="PUNTO ">
            <a:extLst>
              <a:ext uri="{FF2B5EF4-FFF2-40B4-BE49-F238E27FC236}">
                <a16:creationId xmlns:a16="http://schemas.microsoft.com/office/drawing/2014/main" xmlns="" id="{F543ED44-AAFD-5E95-E4AB-47BF41F62BD6}"/>
              </a:ext>
            </a:extLst>
          </p:cNvPr>
          <p:cNvPicPr>
            <a:picLocks/>
          </p:cNvPicPr>
          <p:nvPr/>
        </p:nvPicPr>
        <p:blipFill>
          <a:blip r:embed="rId12"/>
          <a:stretch>
            <a:fillRect/>
          </a:stretch>
        </p:blipFill>
        <p:spPr>
          <a:xfrm>
            <a:off x="16222816" y="8740575"/>
            <a:ext cx="3984934" cy="772342"/>
          </a:xfrm>
          <a:prstGeom prst="rect">
            <a:avLst/>
          </a:prstGeom>
          <a:effectLst>
            <a:outerShdw blurRad="190500" dist="8455" dir="5400000" rotWithShape="0">
              <a:srgbClr val="000000"/>
            </a:outerShdw>
          </a:effectLst>
        </p:spPr>
      </p:pic>
      <p:sp>
        <p:nvSpPr>
          <p:cNvPr id="38" name="CuadroTexto 37">
            <a:extLst>
              <a:ext uri="{FF2B5EF4-FFF2-40B4-BE49-F238E27FC236}">
                <a16:creationId xmlns:a16="http://schemas.microsoft.com/office/drawing/2014/main" xmlns="" id="{6770AB6D-2300-C03E-279F-A855355DE77F}"/>
              </a:ext>
            </a:extLst>
          </p:cNvPr>
          <p:cNvSpPr txBox="1"/>
          <p:nvPr/>
        </p:nvSpPr>
        <p:spPr>
          <a:xfrm>
            <a:off x="16258143" y="8868121"/>
            <a:ext cx="46011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Fragmentado férreo: 41,90%</a:t>
            </a:r>
          </a:p>
        </p:txBody>
      </p:sp>
      <p:pic>
        <p:nvPicPr>
          <p:cNvPr id="40" name="Rectángulo" descr="PUNTO ">
            <a:extLst>
              <a:ext uri="{FF2B5EF4-FFF2-40B4-BE49-F238E27FC236}">
                <a16:creationId xmlns:a16="http://schemas.microsoft.com/office/drawing/2014/main" xmlns="" id="{A424E153-5DEF-3DE6-FF8F-EB4649A69E57}"/>
              </a:ext>
            </a:extLst>
          </p:cNvPr>
          <p:cNvPicPr>
            <a:picLocks/>
          </p:cNvPicPr>
          <p:nvPr/>
        </p:nvPicPr>
        <p:blipFill>
          <a:blip r:embed="rId12"/>
          <a:stretch>
            <a:fillRect/>
          </a:stretch>
        </p:blipFill>
        <p:spPr>
          <a:xfrm>
            <a:off x="16296256" y="9782105"/>
            <a:ext cx="3735290" cy="772342"/>
          </a:xfrm>
          <a:prstGeom prst="rect">
            <a:avLst/>
          </a:prstGeom>
          <a:effectLst>
            <a:outerShdw blurRad="190500" dist="8455" dir="5400000" rotWithShape="0">
              <a:srgbClr val="000000"/>
            </a:outerShdw>
          </a:effectLst>
        </p:spPr>
      </p:pic>
      <p:sp>
        <p:nvSpPr>
          <p:cNvPr id="41" name="CuadroTexto 40">
            <a:extLst>
              <a:ext uri="{FF2B5EF4-FFF2-40B4-BE49-F238E27FC236}">
                <a16:creationId xmlns:a16="http://schemas.microsoft.com/office/drawing/2014/main" xmlns="" id="{CEEC5060-D23C-168B-3A7D-0002E4CD769B}"/>
              </a:ext>
            </a:extLst>
          </p:cNvPr>
          <p:cNvSpPr txBox="1"/>
          <p:nvPr/>
        </p:nvSpPr>
        <p:spPr>
          <a:xfrm>
            <a:off x="16524259" y="9915743"/>
            <a:ext cx="35464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Aluminio + Cobre: 7,10%</a:t>
            </a:r>
          </a:p>
        </p:txBody>
      </p:sp>
      <p:pic>
        <p:nvPicPr>
          <p:cNvPr id="59" name="Rectángulo" descr="PUNTO ">
            <a:extLst>
              <a:ext uri="{FF2B5EF4-FFF2-40B4-BE49-F238E27FC236}">
                <a16:creationId xmlns:a16="http://schemas.microsoft.com/office/drawing/2014/main" xmlns="" id="{ACF1C0B0-7225-6537-D89B-1B4F9F98F030}"/>
              </a:ext>
            </a:extLst>
          </p:cNvPr>
          <p:cNvPicPr>
            <a:picLocks/>
          </p:cNvPicPr>
          <p:nvPr/>
        </p:nvPicPr>
        <p:blipFill>
          <a:blip r:embed="rId12"/>
          <a:stretch>
            <a:fillRect/>
          </a:stretch>
        </p:blipFill>
        <p:spPr>
          <a:xfrm>
            <a:off x="16334312" y="10823635"/>
            <a:ext cx="2937497" cy="780822"/>
          </a:xfrm>
          <a:prstGeom prst="rect">
            <a:avLst/>
          </a:prstGeom>
          <a:effectLst>
            <a:outerShdw blurRad="190500" dist="8455" dir="5400000" rotWithShape="0">
              <a:srgbClr val="000000"/>
            </a:outerShdw>
          </a:effectLst>
        </p:spPr>
      </p:pic>
      <p:sp>
        <p:nvSpPr>
          <p:cNvPr id="62" name="CuadroTexto 61">
            <a:extLst>
              <a:ext uri="{FF2B5EF4-FFF2-40B4-BE49-F238E27FC236}">
                <a16:creationId xmlns:a16="http://schemas.microsoft.com/office/drawing/2014/main" xmlns="" id="{32D4D216-472D-E14B-92BD-EF1AFC4F9348}"/>
              </a:ext>
            </a:extLst>
          </p:cNvPr>
          <p:cNvSpPr txBox="1"/>
          <p:nvPr/>
        </p:nvSpPr>
        <p:spPr>
          <a:xfrm>
            <a:off x="16574330" y="10957273"/>
            <a:ext cx="269748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Plástico PS: 16,00%</a:t>
            </a:r>
          </a:p>
        </p:txBody>
      </p:sp>
      <p:pic>
        <p:nvPicPr>
          <p:cNvPr id="131" name="Rectángulo" descr="PUNTO ">
            <a:extLst>
              <a:ext uri="{FF2B5EF4-FFF2-40B4-BE49-F238E27FC236}">
                <a16:creationId xmlns:a16="http://schemas.microsoft.com/office/drawing/2014/main" xmlns="" id="{DFF3ECC1-8193-ECF8-FB8E-FBD54841673A}"/>
              </a:ext>
            </a:extLst>
          </p:cNvPr>
          <p:cNvPicPr>
            <a:picLocks/>
          </p:cNvPicPr>
          <p:nvPr/>
        </p:nvPicPr>
        <p:blipFill>
          <a:blip r:embed="rId12"/>
          <a:stretch>
            <a:fillRect/>
          </a:stretch>
        </p:blipFill>
        <p:spPr>
          <a:xfrm>
            <a:off x="18553029" y="5577515"/>
            <a:ext cx="4171389" cy="772342"/>
          </a:xfrm>
          <a:prstGeom prst="rect">
            <a:avLst/>
          </a:prstGeom>
          <a:effectLst>
            <a:outerShdw blurRad="190500" dist="8455" dir="5400000" rotWithShape="0">
              <a:srgbClr val="000000"/>
            </a:outerShdw>
          </a:effectLst>
        </p:spPr>
      </p:pic>
      <p:sp>
        <p:nvSpPr>
          <p:cNvPr id="132" name="CuadroTexto 131">
            <a:extLst>
              <a:ext uri="{FF2B5EF4-FFF2-40B4-BE49-F238E27FC236}">
                <a16:creationId xmlns:a16="http://schemas.microsoft.com/office/drawing/2014/main" xmlns="" id="{6DBBD313-A9FC-FC8B-E370-72E7F11B9213}"/>
              </a:ext>
            </a:extLst>
          </p:cNvPr>
          <p:cNvSpPr txBox="1"/>
          <p:nvPr/>
        </p:nvSpPr>
        <p:spPr>
          <a:xfrm>
            <a:off x="18747701" y="5725361"/>
            <a:ext cx="46011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Gases de las espumas: 0,27%</a:t>
            </a:r>
          </a:p>
        </p:txBody>
      </p:sp>
      <p:pic>
        <p:nvPicPr>
          <p:cNvPr id="133" name="Rectángulo" descr="PUNTO ">
            <a:extLst>
              <a:ext uri="{FF2B5EF4-FFF2-40B4-BE49-F238E27FC236}">
                <a16:creationId xmlns:a16="http://schemas.microsoft.com/office/drawing/2014/main" xmlns="" id="{1A2C8912-620C-B87A-2F05-4DE135C302B6}"/>
              </a:ext>
            </a:extLst>
          </p:cNvPr>
          <p:cNvPicPr>
            <a:picLocks/>
          </p:cNvPicPr>
          <p:nvPr/>
        </p:nvPicPr>
        <p:blipFill>
          <a:blip r:embed="rId12"/>
          <a:stretch>
            <a:fillRect/>
          </a:stretch>
        </p:blipFill>
        <p:spPr>
          <a:xfrm>
            <a:off x="18568262" y="6562139"/>
            <a:ext cx="2883555" cy="760514"/>
          </a:xfrm>
          <a:prstGeom prst="rect">
            <a:avLst/>
          </a:prstGeom>
          <a:effectLst>
            <a:outerShdw blurRad="190500" dist="8455" dir="5400000" rotWithShape="0">
              <a:srgbClr val="000000"/>
            </a:outerShdw>
          </a:effectLst>
        </p:spPr>
      </p:pic>
      <p:sp>
        <p:nvSpPr>
          <p:cNvPr id="134" name="CuadroTexto 133">
            <a:extLst>
              <a:ext uri="{FF2B5EF4-FFF2-40B4-BE49-F238E27FC236}">
                <a16:creationId xmlns:a16="http://schemas.microsoft.com/office/drawing/2014/main" xmlns="" id="{272421AC-DE2B-D931-D5B2-D4612FB42E9E}"/>
              </a:ext>
            </a:extLst>
          </p:cNvPr>
          <p:cNvSpPr txBox="1"/>
          <p:nvPr/>
        </p:nvSpPr>
        <p:spPr>
          <a:xfrm>
            <a:off x="18789745" y="6672586"/>
            <a:ext cx="35464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Poliuretano: 15,00%</a:t>
            </a:r>
          </a:p>
        </p:txBody>
      </p:sp>
      <p:pic>
        <p:nvPicPr>
          <p:cNvPr id="11" name="Rectángulo" descr="PUNTO ">
            <a:extLst>
              <a:ext uri="{FF2B5EF4-FFF2-40B4-BE49-F238E27FC236}">
                <a16:creationId xmlns:a16="http://schemas.microsoft.com/office/drawing/2014/main" xmlns="" id="{958C3807-2F2A-ED70-695D-A6C90364A1B4}"/>
              </a:ext>
            </a:extLst>
          </p:cNvPr>
          <p:cNvPicPr>
            <a:picLocks/>
          </p:cNvPicPr>
          <p:nvPr/>
        </p:nvPicPr>
        <p:blipFill>
          <a:blip r:embed="rId12"/>
          <a:stretch>
            <a:fillRect/>
          </a:stretch>
        </p:blipFill>
        <p:spPr>
          <a:xfrm>
            <a:off x="8065373" y="5383393"/>
            <a:ext cx="1182130" cy="772342"/>
          </a:xfrm>
          <a:prstGeom prst="rect">
            <a:avLst/>
          </a:prstGeom>
          <a:effectLst>
            <a:outerShdw blurRad="190500" dist="8455" dir="5400000" rotWithShape="0">
              <a:srgbClr val="000000"/>
            </a:outerShdw>
          </a:effectLst>
        </p:spPr>
      </p:pic>
      <p:sp>
        <p:nvSpPr>
          <p:cNvPr id="7" name="CuadroTexto 6">
            <a:extLst>
              <a:ext uri="{FF2B5EF4-FFF2-40B4-BE49-F238E27FC236}">
                <a16:creationId xmlns:a16="http://schemas.microsoft.com/office/drawing/2014/main" xmlns="" id="{ABC941FF-8D02-BC6D-E34D-BF596A6D1244}"/>
              </a:ext>
            </a:extLst>
          </p:cNvPr>
          <p:cNvSpPr txBox="1"/>
          <p:nvPr/>
        </p:nvSpPr>
        <p:spPr>
          <a:xfrm>
            <a:off x="8155802" y="5333330"/>
            <a:ext cx="111133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421F2A"/>
                </a:solidFill>
                <a:latin typeface="Avenir Book"/>
              </a:rPr>
              <a:t>Cable</a:t>
            </a:r>
          </a:p>
          <a:p>
            <a:pPr marR="0" algn="l" defTabSz="825500" rtl="0" fontAlgn="auto" latinLnBrk="0" hangingPunct="0">
              <a:lnSpc>
                <a:spcPct val="100000"/>
              </a:lnSpc>
              <a:spcBef>
                <a:spcPts val="0"/>
              </a:spcBef>
              <a:spcAft>
                <a:spcPts val="0"/>
              </a:spcAft>
              <a:buClrTx/>
              <a:buSzTx/>
              <a:tabLst/>
            </a:pPr>
            <a:r>
              <a:rPr lang="es-ES" sz="2400" b="0" dirty="0">
                <a:solidFill>
                  <a:srgbClr val="421F2A"/>
                </a:solidFill>
                <a:latin typeface="Avenir Book"/>
              </a:rPr>
              <a:t>0,01%</a:t>
            </a:r>
          </a:p>
        </p:txBody>
      </p:sp>
      <p:pic>
        <p:nvPicPr>
          <p:cNvPr id="16" name="Línea" descr="Línea">
            <a:extLst>
              <a:ext uri="{FF2B5EF4-FFF2-40B4-BE49-F238E27FC236}">
                <a16:creationId xmlns:a16="http://schemas.microsoft.com/office/drawing/2014/main" xmlns="" id="{5817ABFC-1AC0-3EB0-D354-2089ACDB752C}"/>
              </a:ext>
            </a:extLst>
          </p:cNvPr>
          <p:cNvPicPr>
            <a:picLocks/>
          </p:cNvPicPr>
          <p:nvPr/>
        </p:nvPicPr>
        <p:blipFill>
          <a:blip r:embed="rId9"/>
          <a:stretch>
            <a:fillRect/>
          </a:stretch>
        </p:blipFill>
        <p:spPr>
          <a:xfrm>
            <a:off x="9483196" y="3628924"/>
            <a:ext cx="1872000" cy="249183"/>
          </a:xfrm>
          <a:prstGeom prst="rect">
            <a:avLst/>
          </a:prstGeom>
        </p:spPr>
      </p:pic>
      <p:pic>
        <p:nvPicPr>
          <p:cNvPr id="17" name="Línea" descr="Línea">
            <a:extLst>
              <a:ext uri="{FF2B5EF4-FFF2-40B4-BE49-F238E27FC236}">
                <a16:creationId xmlns:a16="http://schemas.microsoft.com/office/drawing/2014/main" xmlns="" id="{EF8F4D12-3083-4769-E59A-7AC9DC258118}"/>
              </a:ext>
            </a:extLst>
          </p:cNvPr>
          <p:cNvPicPr>
            <a:picLocks/>
          </p:cNvPicPr>
          <p:nvPr/>
        </p:nvPicPr>
        <p:blipFill>
          <a:blip r:embed="rId9"/>
          <a:stretch>
            <a:fillRect/>
          </a:stretch>
        </p:blipFill>
        <p:spPr>
          <a:xfrm rot="19936508" flipV="1">
            <a:off x="17615589" y="6332657"/>
            <a:ext cx="814890" cy="220051"/>
          </a:xfrm>
          <a:prstGeom prst="rect">
            <a:avLst/>
          </a:prstGeom>
        </p:spPr>
      </p:pic>
      <p:pic>
        <p:nvPicPr>
          <p:cNvPr id="19" name="Línea" descr="Línea">
            <a:extLst>
              <a:ext uri="{FF2B5EF4-FFF2-40B4-BE49-F238E27FC236}">
                <a16:creationId xmlns:a16="http://schemas.microsoft.com/office/drawing/2014/main" xmlns="" id="{5917D6AE-E438-9392-DBC5-C8E3BB716911}"/>
              </a:ext>
            </a:extLst>
          </p:cNvPr>
          <p:cNvPicPr>
            <a:picLocks/>
          </p:cNvPicPr>
          <p:nvPr/>
        </p:nvPicPr>
        <p:blipFill>
          <a:blip r:embed="rId9"/>
          <a:stretch>
            <a:fillRect/>
          </a:stretch>
        </p:blipFill>
        <p:spPr>
          <a:xfrm flipV="1">
            <a:off x="17688456" y="6757986"/>
            <a:ext cx="814890" cy="220051"/>
          </a:xfrm>
          <a:prstGeom prst="rect">
            <a:avLst/>
          </a:prstGeom>
        </p:spPr>
      </p:pic>
      <p:pic>
        <p:nvPicPr>
          <p:cNvPr id="43" name="Línea" descr="Línea">
            <a:extLst>
              <a:ext uri="{FF2B5EF4-FFF2-40B4-BE49-F238E27FC236}">
                <a16:creationId xmlns:a16="http://schemas.microsoft.com/office/drawing/2014/main" xmlns="" id="{894FEB9D-DFC4-5B2F-7ED8-7B6E8B837B70}"/>
              </a:ext>
            </a:extLst>
          </p:cNvPr>
          <p:cNvPicPr>
            <a:picLocks/>
          </p:cNvPicPr>
          <p:nvPr/>
        </p:nvPicPr>
        <p:blipFill>
          <a:blip r:embed="rId9"/>
          <a:stretch>
            <a:fillRect/>
          </a:stretch>
        </p:blipFill>
        <p:spPr>
          <a:xfrm rot="5400000">
            <a:off x="12468055" y="8061209"/>
            <a:ext cx="1944000" cy="294949"/>
          </a:xfrm>
          <a:prstGeom prst="rect">
            <a:avLst/>
          </a:prstGeom>
        </p:spPr>
      </p:pic>
      <p:pic>
        <p:nvPicPr>
          <p:cNvPr id="49" name="Línea" descr="Línea">
            <a:extLst>
              <a:ext uri="{FF2B5EF4-FFF2-40B4-BE49-F238E27FC236}">
                <a16:creationId xmlns:a16="http://schemas.microsoft.com/office/drawing/2014/main" xmlns="" id="{B63115A0-A1BB-0132-0940-F16F7786D46B}"/>
              </a:ext>
            </a:extLst>
          </p:cNvPr>
          <p:cNvPicPr>
            <a:picLocks/>
          </p:cNvPicPr>
          <p:nvPr/>
        </p:nvPicPr>
        <p:blipFill>
          <a:blip r:embed="rId9"/>
          <a:stretch>
            <a:fillRect/>
          </a:stretch>
        </p:blipFill>
        <p:spPr>
          <a:xfrm rot="19936508" flipV="1">
            <a:off x="15206728" y="9295186"/>
            <a:ext cx="814890" cy="220051"/>
          </a:xfrm>
          <a:prstGeom prst="rect">
            <a:avLst/>
          </a:prstGeom>
        </p:spPr>
      </p:pic>
      <p:pic>
        <p:nvPicPr>
          <p:cNvPr id="51" name="Línea" descr="Línea">
            <a:extLst>
              <a:ext uri="{FF2B5EF4-FFF2-40B4-BE49-F238E27FC236}">
                <a16:creationId xmlns:a16="http://schemas.microsoft.com/office/drawing/2014/main" xmlns="" id="{39C1160D-87F0-E2B1-3C58-B1E0C30F4AEB}"/>
              </a:ext>
            </a:extLst>
          </p:cNvPr>
          <p:cNvPicPr>
            <a:picLocks/>
          </p:cNvPicPr>
          <p:nvPr/>
        </p:nvPicPr>
        <p:blipFill>
          <a:blip r:embed="rId9"/>
          <a:stretch>
            <a:fillRect/>
          </a:stretch>
        </p:blipFill>
        <p:spPr>
          <a:xfrm rot="205503" flipV="1">
            <a:off x="15267432" y="9940803"/>
            <a:ext cx="814890" cy="220051"/>
          </a:xfrm>
          <a:prstGeom prst="rect">
            <a:avLst/>
          </a:prstGeom>
        </p:spPr>
      </p:pic>
      <p:pic>
        <p:nvPicPr>
          <p:cNvPr id="52" name="Línea" descr="Línea">
            <a:extLst>
              <a:ext uri="{FF2B5EF4-FFF2-40B4-BE49-F238E27FC236}">
                <a16:creationId xmlns:a16="http://schemas.microsoft.com/office/drawing/2014/main" xmlns="" id="{A0D2F7B5-F772-9862-E352-E58590573550}"/>
              </a:ext>
            </a:extLst>
          </p:cNvPr>
          <p:cNvPicPr>
            <a:picLocks/>
          </p:cNvPicPr>
          <p:nvPr/>
        </p:nvPicPr>
        <p:blipFill>
          <a:blip r:embed="rId9"/>
          <a:stretch>
            <a:fillRect/>
          </a:stretch>
        </p:blipFill>
        <p:spPr>
          <a:xfrm rot="2322585" flipV="1">
            <a:off x="15185751" y="10588882"/>
            <a:ext cx="972000" cy="221646"/>
          </a:xfrm>
          <a:prstGeom prst="rect">
            <a:avLst/>
          </a:prstGeom>
        </p:spPr>
      </p:pic>
      <p:pic>
        <p:nvPicPr>
          <p:cNvPr id="53" name="Línea" descr="Línea">
            <a:extLst>
              <a:ext uri="{FF2B5EF4-FFF2-40B4-BE49-F238E27FC236}">
                <a16:creationId xmlns:a16="http://schemas.microsoft.com/office/drawing/2014/main" xmlns="" id="{934A3446-230E-C55D-6C98-4AFA3A10DAEF}"/>
              </a:ext>
            </a:extLst>
          </p:cNvPr>
          <p:cNvPicPr>
            <a:picLocks/>
          </p:cNvPicPr>
          <p:nvPr/>
        </p:nvPicPr>
        <p:blipFill>
          <a:blip r:embed="rId9"/>
          <a:stretch>
            <a:fillRect/>
          </a:stretch>
        </p:blipFill>
        <p:spPr>
          <a:xfrm rot="5400000" flipV="1">
            <a:off x="12922510" y="10741282"/>
            <a:ext cx="972000" cy="221646"/>
          </a:xfrm>
          <a:prstGeom prst="rect">
            <a:avLst/>
          </a:prstGeom>
        </p:spPr>
      </p:pic>
      <p:sp>
        <p:nvSpPr>
          <p:cNvPr id="5" name="CuadroTexto 4">
            <a:extLst>
              <a:ext uri="{FF2B5EF4-FFF2-40B4-BE49-F238E27FC236}">
                <a16:creationId xmlns:a16="http://schemas.microsoft.com/office/drawing/2014/main" xmlns="" id="{457C6AF4-8BC9-58DF-0F94-BBC02A8248FD}"/>
              </a:ext>
            </a:extLst>
          </p:cNvPr>
          <p:cNvSpPr txBox="1"/>
          <p:nvPr/>
        </p:nvSpPr>
        <p:spPr>
          <a:xfrm>
            <a:off x="2173677" y="6185737"/>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421F2A"/>
                </a:solidFill>
                <a:latin typeface="Avenir Book"/>
              </a:rPr>
              <a:t>63 kg</a:t>
            </a:r>
          </a:p>
        </p:txBody>
      </p:sp>
      <p:sp>
        <p:nvSpPr>
          <p:cNvPr id="22" name="CuadroTexto 21">
            <a:extLst>
              <a:ext uri="{FF2B5EF4-FFF2-40B4-BE49-F238E27FC236}">
                <a16:creationId xmlns:a16="http://schemas.microsoft.com/office/drawing/2014/main" xmlns="" id="{25AD019F-B03E-45E7-BD99-41EBAAF3B494}"/>
              </a:ext>
            </a:extLst>
          </p:cNvPr>
          <p:cNvSpPr txBox="1"/>
          <p:nvPr/>
        </p:nvSpPr>
        <p:spPr>
          <a:xfrm>
            <a:off x="6736965" y="6244511"/>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1,20 kg</a:t>
            </a:r>
          </a:p>
        </p:txBody>
      </p:sp>
      <p:sp>
        <p:nvSpPr>
          <p:cNvPr id="23" name="CuadroTexto 22">
            <a:extLst>
              <a:ext uri="{FF2B5EF4-FFF2-40B4-BE49-F238E27FC236}">
                <a16:creationId xmlns:a16="http://schemas.microsoft.com/office/drawing/2014/main" xmlns="" id="{987507AD-0268-56F0-0DC0-B30BF88D89E0}"/>
              </a:ext>
            </a:extLst>
          </p:cNvPr>
          <p:cNvSpPr txBox="1"/>
          <p:nvPr/>
        </p:nvSpPr>
        <p:spPr>
          <a:xfrm>
            <a:off x="8100769" y="6233575"/>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0,01 kg</a:t>
            </a:r>
          </a:p>
        </p:txBody>
      </p:sp>
      <p:sp>
        <p:nvSpPr>
          <p:cNvPr id="24" name="CuadroTexto 23">
            <a:extLst>
              <a:ext uri="{FF2B5EF4-FFF2-40B4-BE49-F238E27FC236}">
                <a16:creationId xmlns:a16="http://schemas.microsoft.com/office/drawing/2014/main" xmlns="" id="{05DAFCD9-243D-4BC0-FE12-705A0505886B}"/>
              </a:ext>
            </a:extLst>
          </p:cNvPr>
          <p:cNvSpPr txBox="1"/>
          <p:nvPr/>
        </p:nvSpPr>
        <p:spPr>
          <a:xfrm>
            <a:off x="20858292" y="2551461"/>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chemeClr val="accent5">
                    <a:lumMod val="60000"/>
                    <a:lumOff val="40000"/>
                  </a:schemeClr>
                </a:solidFill>
                <a:latin typeface="Avenir Book"/>
              </a:rPr>
              <a:t>0,02 kg</a:t>
            </a:r>
          </a:p>
        </p:txBody>
      </p:sp>
      <p:sp>
        <p:nvSpPr>
          <p:cNvPr id="42" name="CuadroTexto 41">
            <a:extLst>
              <a:ext uri="{FF2B5EF4-FFF2-40B4-BE49-F238E27FC236}">
                <a16:creationId xmlns:a16="http://schemas.microsoft.com/office/drawing/2014/main" xmlns="" id="{979FC1E9-0305-CBB6-B5F1-893E198E08E2}"/>
              </a:ext>
            </a:extLst>
          </p:cNvPr>
          <p:cNvSpPr txBox="1"/>
          <p:nvPr/>
        </p:nvSpPr>
        <p:spPr>
          <a:xfrm>
            <a:off x="20893045" y="3299397"/>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1,20 kg</a:t>
            </a:r>
          </a:p>
        </p:txBody>
      </p:sp>
      <p:sp>
        <p:nvSpPr>
          <p:cNvPr id="48" name="CuadroTexto 47">
            <a:extLst>
              <a:ext uri="{FF2B5EF4-FFF2-40B4-BE49-F238E27FC236}">
                <a16:creationId xmlns:a16="http://schemas.microsoft.com/office/drawing/2014/main" xmlns="" id="{281AD912-4EB8-85C5-7BD5-7A91714C96F4}"/>
              </a:ext>
            </a:extLst>
          </p:cNvPr>
          <p:cNvSpPr txBox="1"/>
          <p:nvPr/>
        </p:nvSpPr>
        <p:spPr>
          <a:xfrm>
            <a:off x="20926786" y="4256251"/>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8,88 kg</a:t>
            </a:r>
          </a:p>
        </p:txBody>
      </p:sp>
      <p:pic>
        <p:nvPicPr>
          <p:cNvPr id="54" name="Línea" descr="Línea">
            <a:extLst>
              <a:ext uri="{FF2B5EF4-FFF2-40B4-BE49-F238E27FC236}">
                <a16:creationId xmlns:a16="http://schemas.microsoft.com/office/drawing/2014/main" xmlns="" id="{A7F8137A-FF71-D854-E546-70EEE772B321}"/>
              </a:ext>
            </a:extLst>
          </p:cNvPr>
          <p:cNvPicPr>
            <a:picLocks/>
          </p:cNvPicPr>
          <p:nvPr/>
        </p:nvPicPr>
        <p:blipFill>
          <a:blip r:embed="rId9"/>
          <a:stretch>
            <a:fillRect/>
          </a:stretch>
        </p:blipFill>
        <p:spPr>
          <a:xfrm rot="16200000" flipV="1">
            <a:off x="14554901" y="2727668"/>
            <a:ext cx="814890" cy="220051"/>
          </a:xfrm>
          <a:prstGeom prst="rect">
            <a:avLst/>
          </a:prstGeom>
        </p:spPr>
      </p:pic>
      <p:pic>
        <p:nvPicPr>
          <p:cNvPr id="55" name="Rectángulo" descr="PUNTO ">
            <a:extLst>
              <a:ext uri="{FF2B5EF4-FFF2-40B4-BE49-F238E27FC236}">
                <a16:creationId xmlns:a16="http://schemas.microsoft.com/office/drawing/2014/main" xmlns="" id="{33EBB435-0250-47BD-F8EA-3AC24197A302}"/>
              </a:ext>
            </a:extLst>
          </p:cNvPr>
          <p:cNvPicPr>
            <a:picLocks/>
          </p:cNvPicPr>
          <p:nvPr/>
        </p:nvPicPr>
        <p:blipFill>
          <a:blip r:embed="rId12"/>
          <a:stretch>
            <a:fillRect/>
          </a:stretch>
        </p:blipFill>
        <p:spPr>
          <a:xfrm>
            <a:off x="14057303" y="1634702"/>
            <a:ext cx="2249977" cy="772342"/>
          </a:xfrm>
          <a:prstGeom prst="rect">
            <a:avLst/>
          </a:prstGeom>
          <a:effectLst>
            <a:outerShdw blurRad="190500" dist="8455" dir="5400000" rotWithShape="0">
              <a:srgbClr val="000000"/>
            </a:outerShdw>
          </a:effectLst>
        </p:spPr>
      </p:pic>
      <p:sp>
        <p:nvSpPr>
          <p:cNvPr id="56" name="CuadroTexto 55">
            <a:extLst>
              <a:ext uri="{FF2B5EF4-FFF2-40B4-BE49-F238E27FC236}">
                <a16:creationId xmlns:a16="http://schemas.microsoft.com/office/drawing/2014/main" xmlns="" id="{11209412-3DA9-1747-F342-26550718C91D}"/>
              </a:ext>
            </a:extLst>
          </p:cNvPr>
          <p:cNvSpPr txBox="1"/>
          <p:nvPr/>
        </p:nvSpPr>
        <p:spPr>
          <a:xfrm>
            <a:off x="14246149" y="1754949"/>
            <a:ext cx="1874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Aceite:0,47%</a:t>
            </a:r>
          </a:p>
        </p:txBody>
      </p:sp>
      <p:sp>
        <p:nvSpPr>
          <p:cNvPr id="57" name="CuadroTexto 56">
            <a:extLst>
              <a:ext uri="{FF2B5EF4-FFF2-40B4-BE49-F238E27FC236}">
                <a16:creationId xmlns:a16="http://schemas.microsoft.com/office/drawing/2014/main" xmlns="" id="{02484DD1-E5F2-6DB2-A5C7-F29C5679582B}"/>
              </a:ext>
            </a:extLst>
          </p:cNvPr>
          <p:cNvSpPr txBox="1"/>
          <p:nvPr/>
        </p:nvSpPr>
        <p:spPr>
          <a:xfrm>
            <a:off x="16454626" y="1675510"/>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chemeClr val="accent5">
                    <a:lumMod val="60000"/>
                    <a:lumOff val="40000"/>
                  </a:schemeClr>
                </a:solidFill>
                <a:latin typeface="Avenir Book"/>
              </a:rPr>
              <a:t>0,30 kg</a:t>
            </a:r>
          </a:p>
        </p:txBody>
      </p:sp>
      <p:sp>
        <p:nvSpPr>
          <p:cNvPr id="58" name="CuadroTexto 57">
            <a:extLst>
              <a:ext uri="{FF2B5EF4-FFF2-40B4-BE49-F238E27FC236}">
                <a16:creationId xmlns:a16="http://schemas.microsoft.com/office/drawing/2014/main" xmlns="" id="{07758224-0206-ED19-6603-EEEE50991D06}"/>
              </a:ext>
            </a:extLst>
          </p:cNvPr>
          <p:cNvSpPr txBox="1"/>
          <p:nvPr/>
        </p:nvSpPr>
        <p:spPr>
          <a:xfrm>
            <a:off x="22915972" y="5683810"/>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chemeClr val="accent5">
                    <a:lumMod val="60000"/>
                    <a:lumOff val="40000"/>
                  </a:schemeClr>
                </a:solidFill>
                <a:latin typeface="Avenir Book"/>
              </a:rPr>
              <a:t>0,17 kg</a:t>
            </a:r>
          </a:p>
        </p:txBody>
      </p:sp>
      <p:sp>
        <p:nvSpPr>
          <p:cNvPr id="63" name="CuadroTexto 62">
            <a:extLst>
              <a:ext uri="{FF2B5EF4-FFF2-40B4-BE49-F238E27FC236}">
                <a16:creationId xmlns:a16="http://schemas.microsoft.com/office/drawing/2014/main" xmlns="" id="{F84ED7A9-1BCA-6640-1657-4D7CC575C91F}"/>
              </a:ext>
            </a:extLst>
          </p:cNvPr>
          <p:cNvSpPr txBox="1"/>
          <p:nvPr/>
        </p:nvSpPr>
        <p:spPr>
          <a:xfrm>
            <a:off x="21558480" y="6705499"/>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chemeClr val="accent5">
                    <a:lumMod val="60000"/>
                    <a:lumOff val="40000"/>
                  </a:schemeClr>
                </a:solidFill>
                <a:latin typeface="Avenir Book"/>
              </a:rPr>
              <a:t>9,45 kg</a:t>
            </a:r>
          </a:p>
        </p:txBody>
      </p:sp>
      <p:sp>
        <p:nvSpPr>
          <p:cNvPr id="128" name="CuadroTexto 127">
            <a:extLst>
              <a:ext uri="{FF2B5EF4-FFF2-40B4-BE49-F238E27FC236}">
                <a16:creationId xmlns:a16="http://schemas.microsoft.com/office/drawing/2014/main" xmlns="" id="{FD2AF2F6-8CAE-6536-ECD3-7004B38A9E42}"/>
              </a:ext>
            </a:extLst>
          </p:cNvPr>
          <p:cNvSpPr txBox="1"/>
          <p:nvPr/>
        </p:nvSpPr>
        <p:spPr>
          <a:xfrm>
            <a:off x="20332055" y="8837993"/>
            <a:ext cx="12741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26,40 kg</a:t>
            </a:r>
          </a:p>
        </p:txBody>
      </p:sp>
      <p:sp>
        <p:nvSpPr>
          <p:cNvPr id="129" name="CuadroTexto 128">
            <a:extLst>
              <a:ext uri="{FF2B5EF4-FFF2-40B4-BE49-F238E27FC236}">
                <a16:creationId xmlns:a16="http://schemas.microsoft.com/office/drawing/2014/main" xmlns="" id="{571B36D5-BFBB-0DF6-A5D3-F55EAB1855AC}"/>
              </a:ext>
            </a:extLst>
          </p:cNvPr>
          <p:cNvSpPr txBox="1"/>
          <p:nvPr/>
        </p:nvSpPr>
        <p:spPr>
          <a:xfrm>
            <a:off x="20207750" y="9893389"/>
            <a:ext cx="11113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4,47 kg</a:t>
            </a:r>
          </a:p>
        </p:txBody>
      </p:sp>
      <p:sp>
        <p:nvSpPr>
          <p:cNvPr id="130" name="CuadroTexto 129">
            <a:extLst>
              <a:ext uri="{FF2B5EF4-FFF2-40B4-BE49-F238E27FC236}">
                <a16:creationId xmlns:a16="http://schemas.microsoft.com/office/drawing/2014/main" xmlns="" id="{9A0CF80D-F759-65CB-AD18-481F6BA954CF}"/>
              </a:ext>
            </a:extLst>
          </p:cNvPr>
          <p:cNvSpPr txBox="1"/>
          <p:nvPr/>
        </p:nvSpPr>
        <p:spPr>
          <a:xfrm>
            <a:off x="12764881" y="12327596"/>
            <a:ext cx="135034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FF0000"/>
                </a:solidFill>
                <a:latin typeface="Avenir Book"/>
              </a:rPr>
              <a:t>0,83 kg</a:t>
            </a:r>
          </a:p>
        </p:txBody>
      </p:sp>
      <p:sp>
        <p:nvSpPr>
          <p:cNvPr id="135" name="CuadroTexto 134">
            <a:extLst>
              <a:ext uri="{FF2B5EF4-FFF2-40B4-BE49-F238E27FC236}">
                <a16:creationId xmlns:a16="http://schemas.microsoft.com/office/drawing/2014/main" xmlns="" id="{C8A15055-B571-3610-55F6-81D9096C4318}"/>
              </a:ext>
            </a:extLst>
          </p:cNvPr>
          <p:cNvSpPr txBox="1"/>
          <p:nvPr/>
        </p:nvSpPr>
        <p:spPr>
          <a:xfrm>
            <a:off x="19628276" y="11130484"/>
            <a:ext cx="135034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b="0" dirty="0">
                <a:solidFill>
                  <a:srgbClr val="00B0F0"/>
                </a:solidFill>
                <a:latin typeface="Avenir Book"/>
              </a:rPr>
              <a:t>10,08 kg</a:t>
            </a:r>
          </a:p>
        </p:txBody>
      </p:sp>
      <p:sp>
        <p:nvSpPr>
          <p:cNvPr id="136" name="CuadroTexto 135">
            <a:extLst>
              <a:ext uri="{FF2B5EF4-FFF2-40B4-BE49-F238E27FC236}">
                <a16:creationId xmlns:a16="http://schemas.microsoft.com/office/drawing/2014/main" xmlns="" id="{D0286A0E-7DDF-C6B0-2E83-C0F49BF6EDDF}"/>
              </a:ext>
            </a:extLst>
          </p:cNvPr>
          <p:cNvSpPr txBox="1"/>
          <p:nvPr/>
        </p:nvSpPr>
        <p:spPr>
          <a:xfrm>
            <a:off x="5728758" y="11031838"/>
            <a:ext cx="481887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s-ES" sz="2800" dirty="0">
                <a:solidFill>
                  <a:srgbClr val="00B0F0"/>
                </a:solidFill>
                <a:latin typeface="Avenir Book"/>
              </a:rPr>
              <a:t>Reciclaje: 52,23 Kg – 82,91%</a:t>
            </a:r>
          </a:p>
        </p:txBody>
      </p:sp>
      <p:sp>
        <p:nvSpPr>
          <p:cNvPr id="137" name="CuadroTexto 136">
            <a:extLst>
              <a:ext uri="{FF2B5EF4-FFF2-40B4-BE49-F238E27FC236}">
                <a16:creationId xmlns:a16="http://schemas.microsoft.com/office/drawing/2014/main" xmlns="" id="{8D831DC2-7F33-A7AC-6858-792EA08AADBB}"/>
              </a:ext>
            </a:extLst>
          </p:cNvPr>
          <p:cNvSpPr txBox="1"/>
          <p:nvPr/>
        </p:nvSpPr>
        <p:spPr>
          <a:xfrm>
            <a:off x="4642739" y="11611964"/>
            <a:ext cx="6845267"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2000"/>
              </a:lnSpc>
              <a:spcBef>
                <a:spcPts val="0"/>
              </a:spcBef>
              <a:spcAft>
                <a:spcPts val="0"/>
              </a:spcAft>
              <a:buClrTx/>
              <a:buSzTx/>
              <a:buFontTx/>
              <a:buNone/>
              <a:tabLst/>
            </a:pPr>
            <a:r>
              <a:rPr lang="es-ES" sz="2800" dirty="0">
                <a:solidFill>
                  <a:schemeClr val="accent5">
                    <a:lumMod val="60000"/>
                    <a:lumOff val="40000"/>
                  </a:schemeClr>
                </a:solidFill>
                <a:latin typeface="Avenir Book"/>
              </a:rPr>
              <a:t>Valorización energética: 9,94 Kg – 15,77%</a:t>
            </a:r>
          </a:p>
        </p:txBody>
      </p:sp>
      <p:sp>
        <p:nvSpPr>
          <p:cNvPr id="138" name="CuadroTexto 137">
            <a:extLst>
              <a:ext uri="{FF2B5EF4-FFF2-40B4-BE49-F238E27FC236}">
                <a16:creationId xmlns:a16="http://schemas.microsoft.com/office/drawing/2014/main" xmlns="" id="{4BC95FCA-61BD-4BEC-AA30-6B805D09953D}"/>
              </a:ext>
            </a:extLst>
          </p:cNvPr>
          <p:cNvSpPr txBox="1"/>
          <p:nvPr/>
        </p:nvSpPr>
        <p:spPr>
          <a:xfrm>
            <a:off x="5876770" y="12172664"/>
            <a:ext cx="4604529"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ts val="2000"/>
              </a:lnSpc>
              <a:spcBef>
                <a:spcPts val="0"/>
              </a:spcBef>
              <a:spcAft>
                <a:spcPts val="0"/>
              </a:spcAft>
              <a:buClrTx/>
              <a:buSzTx/>
              <a:buFontTx/>
              <a:buNone/>
              <a:tabLst/>
            </a:pPr>
            <a:r>
              <a:rPr lang="es-ES" sz="2800" dirty="0">
                <a:solidFill>
                  <a:srgbClr val="FF0000"/>
                </a:solidFill>
                <a:latin typeface="Avenir Book"/>
              </a:rPr>
              <a:t>Eliminación: 0,83 Kg – 1,32%</a:t>
            </a:r>
          </a:p>
        </p:txBody>
      </p:sp>
      <p:pic>
        <p:nvPicPr>
          <p:cNvPr id="35" name="Línea" descr="Línea">
            <a:extLst>
              <a:ext uri="{FF2B5EF4-FFF2-40B4-BE49-F238E27FC236}">
                <a16:creationId xmlns:a16="http://schemas.microsoft.com/office/drawing/2014/main" xmlns="" id="{0A13C6F2-C809-7FD0-D554-E16AFB806120}"/>
              </a:ext>
            </a:extLst>
          </p:cNvPr>
          <p:cNvPicPr>
            <a:picLocks/>
          </p:cNvPicPr>
          <p:nvPr/>
        </p:nvPicPr>
        <p:blipFill>
          <a:blip r:embed="rId9"/>
          <a:stretch>
            <a:fillRect/>
          </a:stretch>
        </p:blipFill>
        <p:spPr>
          <a:xfrm rot="205503" flipV="1">
            <a:off x="17476746" y="4251756"/>
            <a:ext cx="814890" cy="220051"/>
          </a:xfrm>
          <a:prstGeom prst="rect">
            <a:avLst/>
          </a:prstGeom>
        </p:spPr>
      </p:pic>
      <p:pic>
        <p:nvPicPr>
          <p:cNvPr id="139" name="Línea" descr="Línea">
            <a:extLst>
              <a:ext uri="{FF2B5EF4-FFF2-40B4-BE49-F238E27FC236}">
                <a16:creationId xmlns:a16="http://schemas.microsoft.com/office/drawing/2014/main" xmlns="" id="{ADAE4F20-0ACC-00CE-A404-F72D67AB91EC}"/>
              </a:ext>
            </a:extLst>
          </p:cNvPr>
          <p:cNvPicPr>
            <a:picLocks/>
          </p:cNvPicPr>
          <p:nvPr/>
        </p:nvPicPr>
        <p:blipFill>
          <a:blip r:embed="rId9"/>
          <a:stretch>
            <a:fillRect/>
          </a:stretch>
        </p:blipFill>
        <p:spPr>
          <a:xfrm rot="927061" flipV="1">
            <a:off x="15358318" y="3891927"/>
            <a:ext cx="814890" cy="220051"/>
          </a:xfrm>
          <a:prstGeom prst="rect">
            <a:avLst/>
          </a:prstGeom>
        </p:spPr>
      </p:pic>
      <p:pic>
        <p:nvPicPr>
          <p:cNvPr id="140" name="Rectángulo" descr="PUNTO ">
            <a:extLst>
              <a:ext uri="{FF2B5EF4-FFF2-40B4-BE49-F238E27FC236}">
                <a16:creationId xmlns:a16="http://schemas.microsoft.com/office/drawing/2014/main" xmlns="" id="{48B980A9-63DB-F60D-C607-A2922641B3E4}"/>
              </a:ext>
            </a:extLst>
          </p:cNvPr>
          <p:cNvPicPr>
            <a:picLocks/>
          </p:cNvPicPr>
          <p:nvPr/>
        </p:nvPicPr>
        <p:blipFill>
          <a:blip r:embed="rId12"/>
          <a:stretch>
            <a:fillRect/>
          </a:stretch>
        </p:blipFill>
        <p:spPr>
          <a:xfrm>
            <a:off x="16209783" y="3660097"/>
            <a:ext cx="1278007" cy="772342"/>
          </a:xfrm>
          <a:prstGeom prst="rect">
            <a:avLst/>
          </a:prstGeom>
          <a:effectLst>
            <a:outerShdw blurRad="190500" dist="8455" dir="5400000" rotWithShape="0">
              <a:srgbClr val="000000"/>
            </a:outerShdw>
          </a:effectLst>
        </p:spPr>
      </p:pic>
      <p:sp>
        <p:nvSpPr>
          <p:cNvPr id="141" name="CuadroTexto 140">
            <a:extLst>
              <a:ext uri="{FF2B5EF4-FFF2-40B4-BE49-F238E27FC236}">
                <a16:creationId xmlns:a16="http://schemas.microsoft.com/office/drawing/2014/main" xmlns="" id="{DAFE040A-33B5-7BB6-847F-73B21C0EFB5C}"/>
              </a:ext>
            </a:extLst>
          </p:cNvPr>
          <p:cNvSpPr txBox="1"/>
          <p:nvPr/>
        </p:nvSpPr>
        <p:spPr>
          <a:xfrm>
            <a:off x="16399049" y="3856716"/>
            <a:ext cx="85241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ES" sz="2400" b="0" dirty="0">
                <a:solidFill>
                  <a:srgbClr val="421F2A"/>
                </a:solidFill>
                <a:latin typeface="Avenir Book"/>
              </a:rPr>
              <a:t>Motor</a:t>
            </a:r>
          </a:p>
        </p:txBody>
      </p:sp>
    </p:spTree>
    <p:extLst>
      <p:ext uri="{BB962C8B-B14F-4D97-AF65-F5344CB8AC3E}">
        <p14:creationId xmlns:p14="http://schemas.microsoft.com/office/powerpoint/2010/main" val="529947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barn(inVertical)">
                                      <p:cBhvr>
                                        <p:cTn id="73" dur="500"/>
                                        <p:tgtEl>
                                          <p:spTgt spid="5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barn(inVertical)">
                                      <p:cBhvr>
                                        <p:cTn id="76" dur="500"/>
                                        <p:tgtEl>
                                          <p:spTgt spid="56"/>
                                        </p:tgtEl>
                                      </p:cBhvr>
                                    </p:animEffect>
                                  </p:childTnLst>
                                </p:cTn>
                              </p:par>
                              <p:par>
                                <p:cTn id="77" presetID="16" presetClass="entr" presetSubtype="21"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arn(inVertical)">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arn(inVertical)">
                                      <p:cBhvr>
                                        <p:cTn id="84" dur="500"/>
                                        <p:tgtEl>
                                          <p:spTgt spid="28"/>
                                        </p:tgtEl>
                                      </p:cBhvr>
                                    </p:animEffect>
                                  </p:childTnLst>
                                </p:cTn>
                              </p:par>
                              <p:par>
                                <p:cTn id="85" presetID="16" presetClass="entr" presetSubtype="21"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par>
                                <p:cTn id="88" presetID="16" presetClass="entr" presetSubtype="21"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arn(inVertical)">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39"/>
                                        </p:tgtEl>
                                        <p:attrNameLst>
                                          <p:attrName>style.visibility</p:attrName>
                                        </p:attrNameLst>
                                      </p:cBhvr>
                                      <p:to>
                                        <p:strVal val="visible"/>
                                      </p:to>
                                    </p:set>
                                    <p:animEffect transition="in" filter="barn(inVertical)">
                                      <p:cBhvr>
                                        <p:cTn id="95" dur="500"/>
                                        <p:tgtEl>
                                          <p:spTgt spid="139"/>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41"/>
                                        </p:tgtEl>
                                        <p:attrNameLst>
                                          <p:attrName>style.visibility</p:attrName>
                                        </p:attrNameLst>
                                      </p:cBhvr>
                                      <p:to>
                                        <p:strVal val="visible"/>
                                      </p:to>
                                    </p:set>
                                    <p:animEffect transition="in" filter="barn(inVertical)">
                                      <p:cBhvr>
                                        <p:cTn id="98" dur="500"/>
                                        <p:tgtEl>
                                          <p:spTgt spid="141"/>
                                        </p:tgtEl>
                                      </p:cBhvr>
                                    </p:animEffect>
                                  </p:childTnLst>
                                </p:cTn>
                              </p:par>
                              <p:par>
                                <p:cTn id="99" presetID="16" presetClass="entr" presetSubtype="21" fill="hold" nodeType="withEffect">
                                  <p:stCondLst>
                                    <p:cond delay="0"/>
                                  </p:stCondLst>
                                  <p:childTnLst>
                                    <p:set>
                                      <p:cBhvr>
                                        <p:cTn id="100" dur="1" fill="hold">
                                          <p:stCondLst>
                                            <p:cond delay="0"/>
                                          </p:stCondLst>
                                        </p:cTn>
                                        <p:tgtEl>
                                          <p:spTgt spid="140"/>
                                        </p:tgtEl>
                                        <p:attrNameLst>
                                          <p:attrName>style.visibility</p:attrName>
                                        </p:attrNameLst>
                                      </p:cBhvr>
                                      <p:to>
                                        <p:strVal val="visible"/>
                                      </p:to>
                                    </p:set>
                                    <p:animEffect transition="in" filter="barn(inVertical)">
                                      <p:cBhvr>
                                        <p:cTn id="101" dur="500"/>
                                        <p:tgtEl>
                                          <p:spTgt spid="14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arn(inVertical)">
                                      <p:cBhvr>
                                        <p:cTn id="106" dur="500"/>
                                        <p:tgtEl>
                                          <p:spTgt spid="31"/>
                                        </p:tgtEl>
                                      </p:cBhvr>
                                    </p:animEffect>
                                  </p:childTnLst>
                                </p:cTn>
                              </p:par>
                              <p:par>
                                <p:cTn id="107" presetID="16" presetClass="entr" presetSubtype="21"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barn(inVertical)">
                                      <p:cBhvr>
                                        <p:cTn id="109" dur="500"/>
                                        <p:tgtEl>
                                          <p:spTgt spid="30"/>
                                        </p:tgtEl>
                                      </p:cBhvr>
                                    </p:animEffect>
                                  </p:childTnLst>
                                </p:cTn>
                              </p:par>
                              <p:par>
                                <p:cTn id="110" presetID="16" presetClass="entr" presetSubtype="21"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arn(inVertic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barn(inVertical)">
                                      <p:cBhvr>
                                        <p:cTn id="117" dur="500"/>
                                        <p:tgtEl>
                                          <p:spTgt spid="34"/>
                                        </p:tgtEl>
                                      </p:cBhvr>
                                    </p:animEffect>
                                  </p:childTnLst>
                                </p:cTn>
                              </p:par>
                              <p:par>
                                <p:cTn id="118" presetID="16" presetClass="entr" presetSubtype="21" fill="hold"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barn(inVertical)">
                                      <p:cBhvr>
                                        <p:cTn id="120" dur="500"/>
                                        <p:tgtEl>
                                          <p:spTgt spid="33"/>
                                        </p:tgtEl>
                                      </p:cBhvr>
                                    </p:animEffect>
                                  </p:childTnLst>
                                </p:cTn>
                              </p:par>
                              <p:par>
                                <p:cTn id="121" presetID="16" presetClass="entr" presetSubtype="21"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barn(inVertical)">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barn(inVertical)">
                                      <p:cBhvr>
                                        <p:cTn id="136" dur="500"/>
                                        <p:tgtEl>
                                          <p:spTgt spid="17"/>
                                        </p:tgtEl>
                                      </p:cBhvr>
                                    </p:animEffect>
                                  </p:childTnLst>
                                </p:cTn>
                              </p:par>
                              <p:par>
                                <p:cTn id="137" presetID="16" presetClass="entr" presetSubtype="21" fill="hold" nodeType="withEffect">
                                  <p:stCondLst>
                                    <p:cond delay="0"/>
                                  </p:stCondLst>
                                  <p:childTnLst>
                                    <p:set>
                                      <p:cBhvr>
                                        <p:cTn id="138" dur="1" fill="hold">
                                          <p:stCondLst>
                                            <p:cond delay="0"/>
                                          </p:stCondLst>
                                        </p:cTn>
                                        <p:tgtEl>
                                          <p:spTgt spid="131"/>
                                        </p:tgtEl>
                                        <p:attrNameLst>
                                          <p:attrName>style.visibility</p:attrName>
                                        </p:attrNameLst>
                                      </p:cBhvr>
                                      <p:to>
                                        <p:strVal val="visible"/>
                                      </p:to>
                                    </p:set>
                                    <p:animEffect transition="in" filter="barn(inVertical)">
                                      <p:cBhvr>
                                        <p:cTn id="139" dur="500"/>
                                        <p:tgtEl>
                                          <p:spTgt spid="131"/>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32"/>
                                        </p:tgtEl>
                                        <p:attrNameLst>
                                          <p:attrName>style.visibility</p:attrName>
                                        </p:attrNameLst>
                                      </p:cBhvr>
                                      <p:to>
                                        <p:strVal val="visible"/>
                                      </p:to>
                                    </p:set>
                                    <p:animEffect transition="in" filter="barn(inVertical)">
                                      <p:cBhvr>
                                        <p:cTn id="142" dur="500"/>
                                        <p:tgtEl>
                                          <p:spTgt spid="132"/>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arn(inVertical)">
                                      <p:cBhvr>
                                        <p:cTn id="147" dur="500"/>
                                        <p:tgtEl>
                                          <p:spTgt spid="19"/>
                                        </p:tgtEl>
                                      </p:cBhvr>
                                    </p:animEffect>
                                  </p:childTnLst>
                                </p:cTn>
                              </p:par>
                              <p:par>
                                <p:cTn id="148" presetID="16" presetClass="entr" presetSubtype="21" fill="hold" nodeType="withEffect">
                                  <p:stCondLst>
                                    <p:cond delay="0"/>
                                  </p:stCondLst>
                                  <p:childTnLst>
                                    <p:set>
                                      <p:cBhvr>
                                        <p:cTn id="149" dur="1" fill="hold">
                                          <p:stCondLst>
                                            <p:cond delay="0"/>
                                          </p:stCondLst>
                                        </p:cTn>
                                        <p:tgtEl>
                                          <p:spTgt spid="133"/>
                                        </p:tgtEl>
                                        <p:attrNameLst>
                                          <p:attrName>style.visibility</p:attrName>
                                        </p:attrNameLst>
                                      </p:cBhvr>
                                      <p:to>
                                        <p:strVal val="visible"/>
                                      </p:to>
                                    </p:set>
                                    <p:animEffect transition="in" filter="barn(inVertical)">
                                      <p:cBhvr>
                                        <p:cTn id="150" dur="500"/>
                                        <p:tgtEl>
                                          <p:spTgt spid="133"/>
                                        </p:tgtEl>
                                      </p:cBhvr>
                                    </p:animEffect>
                                  </p:childTnLst>
                                </p:cTn>
                              </p:par>
                              <p:par>
                                <p:cTn id="151" presetID="16" presetClass="entr" presetSubtype="21"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barn(inVertical)">
                                      <p:cBhvr>
                                        <p:cTn id="153" dur="500"/>
                                        <p:tgtEl>
                                          <p:spTgt spid="134"/>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500"/>
                                        <p:tgtEl>
                                          <p:spTgt spid="4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nodeType="clickEffect">
                                  <p:stCondLst>
                                    <p:cond delay="0"/>
                                  </p:stCondLst>
                                  <p:childTnLst>
                                    <p:set>
                                      <p:cBhvr>
                                        <p:cTn id="165" dur="1" fill="hold">
                                          <p:stCondLst>
                                            <p:cond delay="0"/>
                                          </p:stCondLst>
                                        </p:cTn>
                                        <p:tgtEl>
                                          <p:spTgt spid="49"/>
                                        </p:tgtEl>
                                        <p:attrNameLst>
                                          <p:attrName>style.visibility</p:attrName>
                                        </p:attrNameLst>
                                      </p:cBhvr>
                                      <p:to>
                                        <p:strVal val="visible"/>
                                      </p:to>
                                    </p:set>
                                    <p:animEffect transition="in" filter="barn(inVertical)">
                                      <p:cBhvr>
                                        <p:cTn id="166" dur="500"/>
                                        <p:tgtEl>
                                          <p:spTgt spid="49"/>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barn(inVertical)">
                                      <p:cBhvr>
                                        <p:cTn id="169" dur="500"/>
                                        <p:tgtEl>
                                          <p:spTgt spid="38"/>
                                        </p:tgtEl>
                                      </p:cBhvr>
                                    </p:animEffect>
                                  </p:childTnLst>
                                </p:cTn>
                              </p:par>
                              <p:par>
                                <p:cTn id="170" presetID="16" presetClass="entr" presetSubtype="21" fill="hold" nodeType="with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arn(inVertic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nodeType="click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arn(inVertical)">
                                      <p:cBhvr>
                                        <p:cTn id="177" dur="500"/>
                                        <p:tgtEl>
                                          <p:spTgt spid="51"/>
                                        </p:tgtEl>
                                      </p:cBhvr>
                                    </p:animEffect>
                                  </p:childTnLst>
                                </p:cTn>
                              </p:par>
                              <p:par>
                                <p:cTn id="178" presetID="16" presetClass="entr" presetSubtype="21" fill="hold" grpId="0" nodeType="with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barn(inVertical)">
                                      <p:cBhvr>
                                        <p:cTn id="180" dur="500"/>
                                        <p:tgtEl>
                                          <p:spTgt spid="41"/>
                                        </p:tgtEl>
                                      </p:cBhvr>
                                    </p:animEffect>
                                  </p:childTnLst>
                                </p:cTn>
                              </p:par>
                              <p:par>
                                <p:cTn id="181" presetID="16" presetClass="entr" presetSubtype="21" fill="hold" nodeType="withEffect">
                                  <p:stCondLst>
                                    <p:cond delay="0"/>
                                  </p:stCondLst>
                                  <p:childTnLst>
                                    <p:set>
                                      <p:cBhvr>
                                        <p:cTn id="182" dur="1" fill="hold">
                                          <p:stCondLst>
                                            <p:cond delay="0"/>
                                          </p:stCondLst>
                                        </p:cTn>
                                        <p:tgtEl>
                                          <p:spTgt spid="40"/>
                                        </p:tgtEl>
                                        <p:attrNameLst>
                                          <p:attrName>style.visibility</p:attrName>
                                        </p:attrNameLst>
                                      </p:cBhvr>
                                      <p:to>
                                        <p:strVal val="visible"/>
                                      </p:to>
                                    </p:set>
                                    <p:animEffect transition="in" filter="barn(inVertical)">
                                      <p:cBhvr>
                                        <p:cTn id="183" dur="500"/>
                                        <p:tgtEl>
                                          <p:spTgt spid="40"/>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nodeType="clickEffect">
                                  <p:stCondLst>
                                    <p:cond delay="0"/>
                                  </p:stCondLst>
                                  <p:childTnLst>
                                    <p:set>
                                      <p:cBhvr>
                                        <p:cTn id="187" dur="1" fill="hold">
                                          <p:stCondLst>
                                            <p:cond delay="0"/>
                                          </p:stCondLst>
                                        </p:cTn>
                                        <p:tgtEl>
                                          <p:spTgt spid="52"/>
                                        </p:tgtEl>
                                        <p:attrNameLst>
                                          <p:attrName>style.visibility</p:attrName>
                                        </p:attrNameLst>
                                      </p:cBhvr>
                                      <p:to>
                                        <p:strVal val="visible"/>
                                      </p:to>
                                    </p:set>
                                    <p:animEffect transition="in" filter="barn(inVertical)">
                                      <p:cBhvr>
                                        <p:cTn id="188" dur="500"/>
                                        <p:tgtEl>
                                          <p:spTgt spid="52"/>
                                        </p:tgtEl>
                                      </p:cBhvr>
                                    </p:animEffect>
                                  </p:childTnLst>
                                </p:cTn>
                              </p:par>
                              <p:par>
                                <p:cTn id="189" presetID="16" presetClass="entr" presetSubtype="21" fill="hold"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barn(inVertical)">
                                      <p:cBhvr>
                                        <p:cTn id="194" dur="500"/>
                                        <p:tgtEl>
                                          <p:spTgt spid="62"/>
                                        </p:tgtEl>
                                      </p:cBhvr>
                                    </p:animEffect>
                                  </p:childTnLst>
                                </p:cTn>
                              </p:par>
                            </p:childTnLst>
                          </p:cTn>
                        </p:par>
                      </p:childTnLst>
                    </p:cTn>
                  </p:par>
                  <p:par>
                    <p:cTn id="195" fill="hold">
                      <p:stCondLst>
                        <p:cond delay="indefinite"/>
                      </p:stCondLst>
                      <p:childTnLst>
                        <p:par>
                          <p:cTn id="196" fill="hold">
                            <p:stCondLst>
                              <p:cond delay="0"/>
                            </p:stCondLst>
                            <p:childTnLst>
                              <p:par>
                                <p:cTn id="197" presetID="16" presetClass="entr" presetSubtype="21" fill="hold" grpId="0" nodeType="clickEffect">
                                  <p:stCondLst>
                                    <p:cond delay="0"/>
                                  </p:stCondLst>
                                  <p:childTnLst>
                                    <p:set>
                                      <p:cBhvr>
                                        <p:cTn id="198" dur="1" fill="hold">
                                          <p:stCondLst>
                                            <p:cond delay="0"/>
                                          </p:stCondLst>
                                        </p:cTn>
                                        <p:tgtEl>
                                          <p:spTgt spid="61"/>
                                        </p:tgtEl>
                                        <p:attrNameLst>
                                          <p:attrName>style.visibility</p:attrName>
                                        </p:attrNameLst>
                                      </p:cBhvr>
                                      <p:to>
                                        <p:strVal val="visible"/>
                                      </p:to>
                                    </p:set>
                                    <p:animEffect transition="in" filter="barn(inVertical)">
                                      <p:cBhvr>
                                        <p:cTn id="199" dur="500"/>
                                        <p:tgtEl>
                                          <p:spTgt spid="61"/>
                                        </p:tgtEl>
                                      </p:cBhvr>
                                    </p:animEffect>
                                  </p:childTnLst>
                                </p:cTn>
                              </p:par>
                              <p:par>
                                <p:cTn id="200" presetID="16" presetClass="entr" presetSubtype="21" fill="hold" nodeType="with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barn(inVertical)">
                                      <p:cBhvr>
                                        <p:cTn id="202" dur="500"/>
                                        <p:tgtEl>
                                          <p:spTgt spid="53"/>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2"/>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42"/>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63"/>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2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2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35"/>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36"/>
                                        </p:tgtEl>
                                        <p:attrNameLst>
                                          <p:attrName>style.visibility</p:attrName>
                                        </p:attrNameLst>
                                      </p:cBhvr>
                                      <p:to>
                                        <p:strVal val="visible"/>
                                      </p:to>
                                    </p:set>
                                    <p:animEffect transition="in" filter="fade">
                                      <p:cBhvr>
                                        <p:cTn id="229" dur="500"/>
                                        <p:tgtEl>
                                          <p:spTgt spid="136"/>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4"/>
                                        </p:tgtEl>
                                        <p:attrNameLst>
                                          <p:attrName>style.visibility</p:attrName>
                                        </p:attrNameLst>
                                      </p:cBhvr>
                                      <p:to>
                                        <p:strVal val="visible"/>
                                      </p:to>
                                    </p:set>
                                    <p:animEffect transition="in" filter="fade">
                                      <p:cBhvr>
                                        <p:cTn id="232" dur="500"/>
                                        <p:tgtEl>
                                          <p:spTgt spid="14"/>
                                        </p:tgtEl>
                                      </p:cBhvr>
                                    </p:animEffect>
                                  </p:childTnLst>
                                </p:cTn>
                              </p:par>
                              <p:par>
                                <p:cTn id="233" presetID="10" presetClass="entr" presetSubtype="0" fill="hold" nodeType="withEffect">
                                  <p:stCondLst>
                                    <p:cond delay="0"/>
                                  </p:stCondLst>
                                  <p:childTnLst>
                                    <p:set>
                                      <p:cBhvr>
                                        <p:cTn id="234" dur="1" fill="hold">
                                          <p:stCondLst>
                                            <p:cond delay="0"/>
                                          </p:stCondLst>
                                        </p:cTn>
                                        <p:tgtEl>
                                          <p:spTgt spid="60"/>
                                        </p:tgtEl>
                                        <p:attrNameLst>
                                          <p:attrName>style.visibility</p:attrName>
                                        </p:attrNameLst>
                                      </p:cBhvr>
                                      <p:to>
                                        <p:strVal val="visible"/>
                                      </p:to>
                                    </p:set>
                                    <p:animEffect transition="in" filter="fade">
                                      <p:cBhvr>
                                        <p:cTn id="235" dur="500"/>
                                        <p:tgtEl>
                                          <p:spTgt spid="60"/>
                                        </p:tgtEl>
                                      </p:cBhvr>
                                    </p:animEffect>
                                  </p:childTnLst>
                                </p:cTn>
                              </p:par>
                              <p:par>
                                <p:cTn id="236" presetID="10" presetClass="entr" presetSubtype="0" fill="hold" nodeType="withEffect">
                                  <p:stCondLst>
                                    <p:cond delay="0"/>
                                  </p:stCondLst>
                                  <p:childTnLst>
                                    <p:set>
                                      <p:cBhvr>
                                        <p:cTn id="237" dur="1" fill="hold">
                                          <p:stCondLst>
                                            <p:cond delay="0"/>
                                          </p:stCondLst>
                                        </p:cTn>
                                        <p:tgtEl>
                                          <p:spTgt spid="44"/>
                                        </p:tgtEl>
                                        <p:attrNameLst>
                                          <p:attrName>style.visibility</p:attrName>
                                        </p:attrNameLst>
                                      </p:cBhvr>
                                      <p:to>
                                        <p:strVal val="visible"/>
                                      </p:to>
                                    </p:set>
                                    <p:animEffect transition="in" filter="fade">
                                      <p:cBhvr>
                                        <p:cTn id="238" dur="500"/>
                                        <p:tgtEl>
                                          <p:spTgt spid="44"/>
                                        </p:tgtEl>
                                      </p:cBhvr>
                                    </p:animEffect>
                                  </p:childTnLst>
                                </p:cTn>
                              </p:par>
                              <p:par>
                                <p:cTn id="239" presetID="10" presetClass="entr" presetSubtype="0" fill="hold" nodeType="with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500"/>
                                        <p:tgtEl>
                                          <p:spTgt spid="6"/>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7"/>
                                        </p:tgtEl>
                                        <p:attrNameLst>
                                          <p:attrName>style.visibility</p:attrName>
                                        </p:attrNameLst>
                                      </p:cBhvr>
                                      <p:to>
                                        <p:strVal val="visible"/>
                                      </p:to>
                                    </p:set>
                                    <p:animEffect transition="in" filter="fade">
                                      <p:cBhvr>
                                        <p:cTn id="244" dur="500"/>
                                        <p:tgtEl>
                                          <p:spTgt spid="5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8"/>
                                        </p:tgtEl>
                                        <p:attrNameLst>
                                          <p:attrName>style.visibility</p:attrName>
                                        </p:attrNameLst>
                                      </p:cBhvr>
                                      <p:to>
                                        <p:strVal val="visible"/>
                                      </p:to>
                                    </p:set>
                                    <p:animEffect transition="in" filter="fade">
                                      <p:cBhvr>
                                        <p:cTn id="247" dur="500"/>
                                        <p:tgtEl>
                                          <p:spTgt spid="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4"/>
                                        </p:tgtEl>
                                        <p:attrNameLst>
                                          <p:attrName>style.visibility</p:attrName>
                                        </p:attrNameLst>
                                      </p:cBhvr>
                                      <p:to>
                                        <p:strVal val="visible"/>
                                      </p:to>
                                    </p:set>
                                    <p:animEffect transition="in" filter="fade">
                                      <p:cBhvr>
                                        <p:cTn id="250" dur="500"/>
                                        <p:tgtEl>
                                          <p:spTgt spid="2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8"/>
                                        </p:tgtEl>
                                        <p:attrNameLst>
                                          <p:attrName>style.visibility</p:attrName>
                                        </p:attrNameLst>
                                      </p:cBhvr>
                                      <p:to>
                                        <p:strVal val="visible"/>
                                      </p:to>
                                    </p:set>
                                    <p:animEffect transition="in" filter="fade">
                                      <p:cBhvr>
                                        <p:cTn id="253" dur="500"/>
                                        <p:tgtEl>
                                          <p:spTgt spid="58"/>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137"/>
                                        </p:tgtEl>
                                        <p:attrNameLst>
                                          <p:attrName>style.visibility</p:attrName>
                                        </p:attrNameLst>
                                      </p:cBhvr>
                                      <p:to>
                                        <p:strVal val="visible"/>
                                      </p:to>
                                    </p:set>
                                    <p:animEffect transition="in" filter="fade">
                                      <p:cBhvr>
                                        <p:cTn id="258" dur="500"/>
                                        <p:tgtEl>
                                          <p:spTgt spid="137"/>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130"/>
                                        </p:tgtEl>
                                        <p:attrNameLst>
                                          <p:attrName>style.visibility</p:attrName>
                                        </p:attrNameLst>
                                      </p:cBhvr>
                                      <p:to>
                                        <p:strVal val="visible"/>
                                      </p:to>
                                    </p:set>
                                    <p:animEffect transition="in" filter="fade">
                                      <p:cBhvr>
                                        <p:cTn id="263" dur="500"/>
                                        <p:tgtEl>
                                          <p:spTgt spid="130"/>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38"/>
                                        </p:tgtEl>
                                        <p:attrNameLst>
                                          <p:attrName>style.visibility</p:attrName>
                                        </p:attrNameLst>
                                      </p:cBhvr>
                                      <p:to>
                                        <p:strVal val="visible"/>
                                      </p:to>
                                    </p:set>
                                    <p:animEffect transition="in" filter="fade">
                                      <p:cBhvr>
                                        <p:cTn id="26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8" grpId="0"/>
      <p:bldP spid="14" grpId="0"/>
      <p:bldP spid="39" grpId="0"/>
      <p:bldP spid="45" grpId="0"/>
      <p:bldP spid="47" grpId="0"/>
      <p:bldP spid="50" grpId="0"/>
      <p:bldP spid="61" grpId="0"/>
      <p:bldP spid="4" grpId="0"/>
      <p:bldP spid="21" grpId="0"/>
      <p:bldP spid="28" grpId="0"/>
      <p:bldP spid="31" grpId="0"/>
      <p:bldP spid="34" grpId="0"/>
      <p:bldP spid="38" grpId="0"/>
      <p:bldP spid="41" grpId="0"/>
      <p:bldP spid="62" grpId="0"/>
      <p:bldP spid="132" grpId="0"/>
      <p:bldP spid="134" grpId="0"/>
      <p:bldP spid="7" grpId="0"/>
      <p:bldP spid="5" grpId="0"/>
      <p:bldP spid="22" grpId="0"/>
      <p:bldP spid="23" grpId="0"/>
      <p:bldP spid="24" grpId="0"/>
      <p:bldP spid="42" grpId="0"/>
      <p:bldP spid="48" grpId="0"/>
      <p:bldP spid="56" grpId="0"/>
      <p:bldP spid="57" grpId="0"/>
      <p:bldP spid="58" grpId="0"/>
      <p:bldP spid="63" grpId="0"/>
      <p:bldP spid="128" grpId="0"/>
      <p:bldP spid="129" grpId="0"/>
      <p:bldP spid="130" grpId="0"/>
      <p:bldP spid="135" grpId="0"/>
      <p:bldP spid="136" grpId="0"/>
      <p:bldP spid="137" grpId="0"/>
      <p:bldP spid="138" grpId="0"/>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logo reinicia.png" descr="logo reinicia.png"/>
          <p:cNvPicPr>
            <a:picLocks noChangeAspect="1"/>
          </p:cNvPicPr>
          <p:nvPr/>
        </p:nvPicPr>
        <p:blipFill>
          <a:blip r:embed="rId2"/>
          <a:stretch>
            <a:fillRect/>
          </a:stretch>
        </p:blipFill>
        <p:spPr>
          <a:xfrm>
            <a:off x="22151644" y="6186289"/>
            <a:ext cx="1802575" cy="1802574"/>
          </a:xfrm>
          <a:prstGeom prst="rect">
            <a:avLst/>
          </a:prstGeom>
          <a:ln w="12700">
            <a:miter lim="400000"/>
          </a:ln>
        </p:spPr>
      </p:pic>
      <p:sp>
        <p:nvSpPr>
          <p:cNvPr id="202" name="Número de diapositiva"/>
          <p:cNvSpPr txBox="1">
            <a:spLocks noGrp="1"/>
          </p:cNvSpPr>
          <p:nvPr>
            <p:ph type="sldNum" sz="quarter" idx="2"/>
          </p:nvPr>
        </p:nvSpPr>
        <p:spPr>
          <a:xfrm>
            <a:off x="23746841" y="13397419"/>
            <a:ext cx="220219" cy="355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207" name="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8" y="7825840"/>
            <a:ext cx="4001156" cy="3584370"/>
          </a:xfrm>
          <a:prstGeom prst="rect">
            <a:avLst/>
          </a:prstGeom>
          <a:ln w="12700">
            <a:miter lim="400000"/>
          </a:ln>
          <a:effectLst>
            <a:outerShdw blurRad="190500" dist="8455" dir="5400000" rotWithShape="0">
              <a:srgbClr val="000000"/>
            </a:outerShdw>
          </a:effectLst>
        </p:spPr>
      </p:pic>
      <p:sp>
        <p:nvSpPr>
          <p:cNvPr id="7" name="CuadroTexto 6">
            <a:extLst>
              <a:ext uri="{FF2B5EF4-FFF2-40B4-BE49-F238E27FC236}">
                <a16:creationId xmlns:a16="http://schemas.microsoft.com/office/drawing/2014/main" xmlns="" id="{F4FB7260-BDC0-41AA-8959-44A3F48BC963}"/>
              </a:ext>
            </a:extLst>
          </p:cNvPr>
          <p:cNvSpPr txBox="1"/>
          <p:nvPr/>
        </p:nvSpPr>
        <p:spPr>
          <a:xfrm>
            <a:off x="3935906" y="5583734"/>
            <a:ext cx="17106547" cy="3007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49263">
              <a:lnSpc>
                <a:spcPct val="130000"/>
              </a:lnSpc>
              <a:spcBef>
                <a:spcPct val="0"/>
              </a:spcBef>
              <a:defRPr/>
            </a:pPr>
            <a:r>
              <a:rPr lang="es-ES" sz="5000" dirty="0">
                <a:solidFill>
                  <a:srgbClr val="421F2A"/>
                </a:solidFill>
                <a:latin typeface="Avenir Book"/>
              </a:rPr>
              <a:t>El reciclaje de RAEE </a:t>
            </a:r>
            <a:r>
              <a:rPr lang="es-ES" sz="5000" b="0" dirty="0">
                <a:solidFill>
                  <a:srgbClr val="421F2A"/>
                </a:solidFill>
                <a:latin typeface="Avenir Book"/>
              </a:rPr>
              <a:t>asegura el retorno al proceso productivo de miles de toneladas de materiales y minerales estratégicos, cada día más escasos en todo el mundo.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logo reinicia.png" descr="logo reinicia.png"/>
          <p:cNvPicPr>
            <a:picLocks noChangeAspect="1"/>
          </p:cNvPicPr>
          <p:nvPr/>
        </p:nvPicPr>
        <p:blipFill>
          <a:blip r:embed="rId3"/>
          <a:stretch>
            <a:fillRect/>
          </a:stretch>
        </p:blipFill>
        <p:spPr>
          <a:xfrm>
            <a:off x="21673289" y="5914696"/>
            <a:ext cx="1802575" cy="1802574"/>
          </a:xfrm>
          <a:prstGeom prst="rect">
            <a:avLst/>
          </a:prstGeom>
          <a:ln w="12700">
            <a:miter lim="400000"/>
          </a:ln>
        </p:spPr>
      </p:pic>
      <p:sp>
        <p:nvSpPr>
          <p:cNvPr id="202" name="Número de diapositiva"/>
          <p:cNvSpPr txBox="1">
            <a:spLocks noGrp="1"/>
          </p:cNvSpPr>
          <p:nvPr>
            <p:ph type="sldNum" sz="quarter" idx="2"/>
          </p:nvPr>
        </p:nvSpPr>
        <p:spPr>
          <a:xfrm>
            <a:off x="23746841" y="13397419"/>
            <a:ext cx="220219" cy="355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pic>
        <p:nvPicPr>
          <p:cNvPr id="207" name="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0405" y="11098838"/>
            <a:ext cx="2605427" cy="2334029"/>
          </a:xfrm>
          <a:prstGeom prst="rect">
            <a:avLst/>
          </a:prstGeom>
          <a:ln w="12700">
            <a:miter lim="400000"/>
          </a:ln>
          <a:effectLst>
            <a:outerShdw blurRad="190500" dist="8455" dir="5400000" rotWithShape="0">
              <a:srgbClr val="000000"/>
            </a:outerShdw>
          </a:effectLst>
        </p:spPr>
      </p:pic>
      <p:sp>
        <p:nvSpPr>
          <p:cNvPr id="2" name="Presupuesto 20XX para XXXXXXXXXX">
            <a:extLst>
              <a:ext uri="{FF2B5EF4-FFF2-40B4-BE49-F238E27FC236}">
                <a16:creationId xmlns:a16="http://schemas.microsoft.com/office/drawing/2014/main" xmlns="" id="{B4444EB4-53FE-8F45-AE22-932CE0B6DA06}"/>
              </a:ext>
            </a:extLst>
          </p:cNvPr>
          <p:cNvSpPr txBox="1"/>
          <p:nvPr/>
        </p:nvSpPr>
        <p:spPr>
          <a:xfrm>
            <a:off x="486770" y="550223"/>
            <a:ext cx="23370180"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DESTINO DE LAS FRACCIONES RESULTANTES DEL TRATAMIENTO DE UN FRIGORÍFICO</a:t>
            </a:r>
          </a:p>
        </p:txBody>
      </p:sp>
      <p:sp>
        <p:nvSpPr>
          <p:cNvPr id="3" name="CuadroTexto 2">
            <a:extLst>
              <a:ext uri="{FF2B5EF4-FFF2-40B4-BE49-F238E27FC236}">
                <a16:creationId xmlns:a16="http://schemas.microsoft.com/office/drawing/2014/main" xmlns="" id="{3D5BD579-0D20-C5DE-8609-D17F049F8C1F}"/>
              </a:ext>
            </a:extLst>
          </p:cNvPr>
          <p:cNvSpPr txBox="1"/>
          <p:nvPr/>
        </p:nvSpPr>
        <p:spPr>
          <a:xfrm>
            <a:off x="6355041" y="1696740"/>
            <a:ext cx="4569613"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Objetivo 2023: 75.987 </a:t>
            </a:r>
            <a:r>
              <a:rPr lang="es-ES" dirty="0" err="1">
                <a:solidFill>
                  <a:srgbClr val="421F2A"/>
                </a:solidFill>
                <a:latin typeface="Avenir Book" panose="02000503020000020003"/>
              </a:rPr>
              <a:t>Tn</a:t>
            </a:r>
            <a:endParaRPr lang="es-ES" dirty="0">
              <a:solidFill>
                <a:srgbClr val="421F2A"/>
              </a:solidFill>
              <a:latin typeface="Avenir Book" panose="02000503020000020003"/>
            </a:endParaRPr>
          </a:p>
        </p:txBody>
      </p:sp>
      <p:pic>
        <p:nvPicPr>
          <p:cNvPr id="4" name="Línea" descr="Línea">
            <a:extLst>
              <a:ext uri="{FF2B5EF4-FFF2-40B4-BE49-F238E27FC236}">
                <a16:creationId xmlns:a16="http://schemas.microsoft.com/office/drawing/2014/main" xmlns="" id="{89C9EA21-C502-7894-834B-F7556DFDECBE}"/>
              </a:ext>
            </a:extLst>
          </p:cNvPr>
          <p:cNvPicPr>
            <a:picLocks/>
          </p:cNvPicPr>
          <p:nvPr/>
        </p:nvPicPr>
        <p:blipFill>
          <a:blip r:embed="rId5"/>
          <a:stretch>
            <a:fillRect/>
          </a:stretch>
        </p:blipFill>
        <p:spPr>
          <a:xfrm>
            <a:off x="11260997" y="1849148"/>
            <a:ext cx="1111338" cy="249183"/>
          </a:xfrm>
          <a:prstGeom prst="rect">
            <a:avLst/>
          </a:prstGeom>
        </p:spPr>
      </p:pic>
      <p:sp>
        <p:nvSpPr>
          <p:cNvPr id="6" name="CuadroTexto 5">
            <a:extLst>
              <a:ext uri="{FF2B5EF4-FFF2-40B4-BE49-F238E27FC236}">
                <a16:creationId xmlns:a16="http://schemas.microsoft.com/office/drawing/2014/main" xmlns="" id="{F5C1BC81-64A6-83E6-662A-EAE6799F9C33}"/>
              </a:ext>
            </a:extLst>
          </p:cNvPr>
          <p:cNvSpPr txBox="1"/>
          <p:nvPr/>
        </p:nvSpPr>
        <p:spPr>
          <a:xfrm>
            <a:off x="12708679" y="1696740"/>
            <a:ext cx="3361415"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1.206 Frigoríficos</a:t>
            </a:r>
          </a:p>
        </p:txBody>
      </p:sp>
      <p:sp>
        <p:nvSpPr>
          <p:cNvPr id="21" name="CuadroTexto 20">
            <a:extLst>
              <a:ext uri="{FF2B5EF4-FFF2-40B4-BE49-F238E27FC236}">
                <a16:creationId xmlns:a16="http://schemas.microsoft.com/office/drawing/2014/main" xmlns="" id="{2BC515D2-B6B4-F69D-751C-BC750EACF80A}"/>
              </a:ext>
            </a:extLst>
          </p:cNvPr>
          <p:cNvSpPr txBox="1"/>
          <p:nvPr/>
        </p:nvSpPr>
        <p:spPr>
          <a:xfrm>
            <a:off x="3200007" y="2808915"/>
            <a:ext cx="3703732" cy="46166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dirty="0">
                <a:solidFill>
                  <a:srgbClr val="421F2A"/>
                </a:solidFill>
                <a:latin typeface="Avenir Book" panose="02000503020000020003"/>
              </a:rPr>
              <a:t>FRACCIONES</a:t>
            </a:r>
          </a:p>
        </p:txBody>
      </p:sp>
      <p:sp>
        <p:nvSpPr>
          <p:cNvPr id="22" name="CuadroTexto 21">
            <a:extLst>
              <a:ext uri="{FF2B5EF4-FFF2-40B4-BE49-F238E27FC236}">
                <a16:creationId xmlns:a16="http://schemas.microsoft.com/office/drawing/2014/main" xmlns="" id="{8FB1E6D8-D2F2-2C98-F3D7-017B56EE022B}"/>
              </a:ext>
            </a:extLst>
          </p:cNvPr>
          <p:cNvSpPr txBox="1"/>
          <p:nvPr/>
        </p:nvSpPr>
        <p:spPr>
          <a:xfrm>
            <a:off x="9004947" y="2919366"/>
            <a:ext cx="3703732" cy="46166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dirty="0">
                <a:solidFill>
                  <a:srgbClr val="421F2A"/>
                </a:solidFill>
                <a:latin typeface="Avenir Book" panose="02000503020000020003"/>
              </a:rPr>
              <a:t>DESTINO </a:t>
            </a:r>
          </a:p>
        </p:txBody>
      </p:sp>
      <p:sp>
        <p:nvSpPr>
          <p:cNvPr id="23" name="CuadroTexto 22">
            <a:extLst>
              <a:ext uri="{FF2B5EF4-FFF2-40B4-BE49-F238E27FC236}">
                <a16:creationId xmlns:a16="http://schemas.microsoft.com/office/drawing/2014/main" xmlns="" id="{07C5A682-960E-D91B-9D6D-EDBD66B6D6EA}"/>
              </a:ext>
            </a:extLst>
          </p:cNvPr>
          <p:cNvSpPr txBox="1"/>
          <p:nvPr/>
        </p:nvSpPr>
        <p:spPr>
          <a:xfrm>
            <a:off x="14389386" y="2840024"/>
            <a:ext cx="5211887" cy="461665"/>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dirty="0">
                <a:solidFill>
                  <a:srgbClr val="421F2A"/>
                </a:solidFill>
                <a:latin typeface="Avenir Book" panose="02000503020000020003"/>
              </a:rPr>
              <a:t>FABRICACIÓN BIENES DE CONSUMO</a:t>
            </a:r>
          </a:p>
        </p:txBody>
      </p:sp>
      <p:graphicFrame>
        <p:nvGraphicFramePr>
          <p:cNvPr id="5" name="Diagrama 4">
            <a:extLst>
              <a:ext uri="{FF2B5EF4-FFF2-40B4-BE49-F238E27FC236}">
                <a16:creationId xmlns:a16="http://schemas.microsoft.com/office/drawing/2014/main" xmlns="" id="{5FA9D731-AF8E-0A0C-9025-7EBEA6B1E975}"/>
              </a:ext>
            </a:extLst>
          </p:cNvPr>
          <p:cNvGraphicFramePr/>
          <p:nvPr>
            <p:extLst>
              <p:ext uri="{D42A27DB-BD31-4B8C-83A1-F6EECF244321}">
                <p14:modId xmlns:p14="http://schemas.microsoft.com/office/powerpoint/2010/main" val="159211842"/>
              </p:ext>
            </p:extLst>
          </p:nvPr>
        </p:nvGraphicFramePr>
        <p:xfrm>
          <a:off x="2927632" y="3087959"/>
          <a:ext cx="16256000" cy="29392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a:extLst>
              <a:ext uri="{FF2B5EF4-FFF2-40B4-BE49-F238E27FC236}">
                <a16:creationId xmlns:a16="http://schemas.microsoft.com/office/drawing/2014/main" xmlns="" id="{52AB4F9C-8C70-842F-B150-BE83CD9B8DF2}"/>
              </a:ext>
            </a:extLst>
          </p:cNvPr>
          <p:cNvGraphicFramePr/>
          <p:nvPr/>
        </p:nvGraphicFramePr>
        <p:xfrm>
          <a:off x="2927632" y="4945681"/>
          <a:ext cx="16256000" cy="21040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a 8">
            <a:extLst>
              <a:ext uri="{FF2B5EF4-FFF2-40B4-BE49-F238E27FC236}">
                <a16:creationId xmlns:a16="http://schemas.microsoft.com/office/drawing/2014/main" xmlns="" id="{9E7799EC-A98C-4785-64BB-863D5225A223}"/>
              </a:ext>
            </a:extLst>
          </p:cNvPr>
          <p:cNvGraphicFramePr/>
          <p:nvPr>
            <p:extLst>
              <p:ext uri="{D42A27DB-BD31-4B8C-83A1-F6EECF244321}">
                <p14:modId xmlns:p14="http://schemas.microsoft.com/office/powerpoint/2010/main" val="2015242726"/>
              </p:ext>
            </p:extLst>
          </p:nvPr>
        </p:nvGraphicFramePr>
        <p:xfrm>
          <a:off x="2947570" y="5981324"/>
          <a:ext cx="16256000" cy="293927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0" name="Diagrama 9">
            <a:extLst>
              <a:ext uri="{FF2B5EF4-FFF2-40B4-BE49-F238E27FC236}">
                <a16:creationId xmlns:a16="http://schemas.microsoft.com/office/drawing/2014/main" xmlns="" id="{721BDD94-D2A9-23EB-B867-85FF4AB87C0C}"/>
              </a:ext>
            </a:extLst>
          </p:cNvPr>
          <p:cNvGraphicFramePr/>
          <p:nvPr>
            <p:extLst>
              <p:ext uri="{D42A27DB-BD31-4B8C-83A1-F6EECF244321}">
                <p14:modId xmlns:p14="http://schemas.microsoft.com/office/powerpoint/2010/main" val="717940863"/>
              </p:ext>
            </p:extLst>
          </p:nvPr>
        </p:nvGraphicFramePr>
        <p:xfrm>
          <a:off x="2967508" y="8052610"/>
          <a:ext cx="16256000" cy="293927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1" name="Diagrama 10">
            <a:extLst>
              <a:ext uri="{FF2B5EF4-FFF2-40B4-BE49-F238E27FC236}">
                <a16:creationId xmlns:a16="http://schemas.microsoft.com/office/drawing/2014/main" xmlns="" id="{D777BA65-FFF0-5FD9-9E02-F33D744E4F6B}"/>
              </a:ext>
            </a:extLst>
          </p:cNvPr>
          <p:cNvGraphicFramePr/>
          <p:nvPr>
            <p:extLst>
              <p:ext uri="{D42A27DB-BD31-4B8C-83A1-F6EECF244321}">
                <p14:modId xmlns:p14="http://schemas.microsoft.com/office/powerpoint/2010/main" val="4066946084"/>
              </p:ext>
            </p:extLst>
          </p:nvPr>
        </p:nvGraphicFramePr>
        <p:xfrm>
          <a:off x="2883133" y="10853749"/>
          <a:ext cx="10188029" cy="146077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2" name="CuadroTexto 11">
            <a:extLst>
              <a:ext uri="{FF2B5EF4-FFF2-40B4-BE49-F238E27FC236}">
                <a16:creationId xmlns:a16="http://schemas.microsoft.com/office/drawing/2014/main" xmlns="" id="{21D4F455-D577-A5B0-A463-0C3D2E58C5BF}"/>
              </a:ext>
            </a:extLst>
          </p:cNvPr>
          <p:cNvSpPr txBox="1"/>
          <p:nvPr/>
        </p:nvSpPr>
        <p:spPr>
          <a:xfrm>
            <a:off x="932370" y="11404602"/>
            <a:ext cx="1595414" cy="1795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ts val="1000"/>
              </a:lnSpc>
            </a:pPr>
            <a:r>
              <a:rPr lang="es-ES" sz="2400" dirty="0">
                <a:solidFill>
                  <a:srgbClr val="FF0000"/>
                </a:solidFill>
                <a:latin typeface="Avenir Book"/>
              </a:rPr>
              <a:t>1.003 </a:t>
            </a:r>
            <a:r>
              <a:rPr lang="es-ES" sz="2400" dirty="0" err="1">
                <a:solidFill>
                  <a:srgbClr val="FF0000"/>
                </a:solidFill>
                <a:latin typeface="Avenir Book"/>
              </a:rPr>
              <a:t>Tn</a:t>
            </a:r>
            <a:endParaRPr lang="es-ES" sz="2400" dirty="0">
              <a:solidFill>
                <a:srgbClr val="FF0000"/>
              </a:solidFill>
              <a:latin typeface="Avenir Book"/>
            </a:endParaRPr>
          </a:p>
        </p:txBody>
      </p:sp>
      <p:sp>
        <p:nvSpPr>
          <p:cNvPr id="14" name="CuadroTexto 13">
            <a:extLst>
              <a:ext uri="{FF2B5EF4-FFF2-40B4-BE49-F238E27FC236}">
                <a16:creationId xmlns:a16="http://schemas.microsoft.com/office/drawing/2014/main" xmlns="" id="{6C400B83-9682-8882-D2A8-E592C9A1CD04}"/>
              </a:ext>
            </a:extLst>
          </p:cNvPr>
          <p:cNvSpPr txBox="1"/>
          <p:nvPr/>
        </p:nvSpPr>
        <p:spPr>
          <a:xfrm>
            <a:off x="1158169" y="5611864"/>
            <a:ext cx="12637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dirty="0">
                <a:solidFill>
                  <a:srgbClr val="00B0F0"/>
                </a:solidFill>
                <a:latin typeface="Avenir Book"/>
              </a:rPr>
              <a:t>1.444 </a:t>
            </a:r>
            <a:r>
              <a:rPr lang="es-ES" sz="2400" dirty="0" err="1">
                <a:solidFill>
                  <a:srgbClr val="00B0F0"/>
                </a:solidFill>
                <a:latin typeface="Avenir Book"/>
              </a:rPr>
              <a:t>Tn</a:t>
            </a:r>
            <a:endParaRPr lang="es-ES" sz="2400" dirty="0">
              <a:solidFill>
                <a:srgbClr val="00B0F0"/>
              </a:solidFill>
              <a:latin typeface="Avenir Book"/>
            </a:endParaRPr>
          </a:p>
        </p:txBody>
      </p:sp>
      <p:sp>
        <p:nvSpPr>
          <p:cNvPr id="16" name="CuadroTexto 15">
            <a:extLst>
              <a:ext uri="{FF2B5EF4-FFF2-40B4-BE49-F238E27FC236}">
                <a16:creationId xmlns:a16="http://schemas.microsoft.com/office/drawing/2014/main" xmlns="" id="{6AFE501F-A417-2E56-A607-6AFFA6DDDD8E}"/>
              </a:ext>
            </a:extLst>
          </p:cNvPr>
          <p:cNvSpPr txBox="1"/>
          <p:nvPr/>
        </p:nvSpPr>
        <p:spPr>
          <a:xfrm>
            <a:off x="978558" y="9078390"/>
            <a:ext cx="140849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dirty="0">
                <a:solidFill>
                  <a:srgbClr val="00B0F0"/>
                </a:solidFill>
                <a:latin typeface="Avenir Book"/>
              </a:rPr>
              <a:t>49.399 </a:t>
            </a:r>
            <a:r>
              <a:rPr lang="es-ES" sz="2400" dirty="0" err="1">
                <a:solidFill>
                  <a:srgbClr val="00B0F0"/>
                </a:solidFill>
                <a:latin typeface="Avenir Book"/>
              </a:rPr>
              <a:t>Tn</a:t>
            </a:r>
            <a:endParaRPr lang="es-ES" sz="2400" dirty="0">
              <a:solidFill>
                <a:srgbClr val="00B0F0"/>
              </a:solidFill>
              <a:latin typeface="Avenir Book"/>
            </a:endParaRPr>
          </a:p>
        </p:txBody>
      </p:sp>
      <p:sp>
        <p:nvSpPr>
          <p:cNvPr id="13" name="CuadroTexto 12">
            <a:extLst>
              <a:ext uri="{FF2B5EF4-FFF2-40B4-BE49-F238E27FC236}">
                <a16:creationId xmlns:a16="http://schemas.microsoft.com/office/drawing/2014/main" xmlns="" id="{95E4CC35-3A24-19F1-E4A2-2CC94FBC8815}"/>
              </a:ext>
            </a:extLst>
          </p:cNvPr>
          <p:cNvSpPr txBox="1"/>
          <p:nvPr/>
        </p:nvSpPr>
        <p:spPr>
          <a:xfrm>
            <a:off x="978749" y="4303688"/>
            <a:ext cx="14431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400" b="0">
                <a:solidFill>
                  <a:schemeClr val="accent5">
                    <a:lumMod val="60000"/>
                    <a:lumOff val="40000"/>
                  </a:schemeClr>
                </a:solidFill>
                <a:latin typeface="Avenir Book"/>
              </a:defRPr>
            </a:lvl1pPr>
          </a:lstStyle>
          <a:p>
            <a:r>
              <a:rPr lang="es-ES" b="1" dirty="0"/>
              <a:t>11.983 </a:t>
            </a:r>
            <a:r>
              <a:rPr lang="es-ES" b="1" dirty="0" err="1"/>
              <a:t>Tn</a:t>
            </a:r>
            <a:endParaRPr lang="es-ES" b="1" dirty="0"/>
          </a:p>
        </p:txBody>
      </p:sp>
      <p:sp>
        <p:nvSpPr>
          <p:cNvPr id="17" name="CuadroTexto 16">
            <a:extLst>
              <a:ext uri="{FF2B5EF4-FFF2-40B4-BE49-F238E27FC236}">
                <a16:creationId xmlns:a16="http://schemas.microsoft.com/office/drawing/2014/main" xmlns="" id="{BDF1DD97-1783-2A5D-FC12-9008C7F95956}"/>
              </a:ext>
            </a:extLst>
          </p:cNvPr>
          <p:cNvSpPr txBox="1"/>
          <p:nvPr/>
        </p:nvSpPr>
        <p:spPr>
          <a:xfrm>
            <a:off x="885097" y="7146356"/>
            <a:ext cx="15954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s-ES" sz="2400" dirty="0">
                <a:solidFill>
                  <a:srgbClr val="00B0F0"/>
                </a:solidFill>
                <a:latin typeface="Avenir Book"/>
              </a:rPr>
              <a:t>12.158 </a:t>
            </a:r>
            <a:r>
              <a:rPr lang="es-ES" sz="2400" dirty="0" err="1">
                <a:solidFill>
                  <a:srgbClr val="00B0F0"/>
                </a:solidFill>
                <a:latin typeface="Avenir Book"/>
              </a:rPr>
              <a:t>Tn</a:t>
            </a:r>
            <a:endParaRPr lang="es-ES" sz="2400" dirty="0">
              <a:solidFill>
                <a:srgbClr val="00B0F0"/>
              </a:solidFill>
              <a:latin typeface="Avenir Book"/>
            </a:endParaRPr>
          </a:p>
        </p:txBody>
      </p:sp>
      <p:sp>
        <p:nvSpPr>
          <p:cNvPr id="18" name="CuadroTexto 17">
            <a:extLst>
              <a:ext uri="{FF2B5EF4-FFF2-40B4-BE49-F238E27FC236}">
                <a16:creationId xmlns:a16="http://schemas.microsoft.com/office/drawing/2014/main" xmlns="" id="{9978E7A5-6F65-394A-A7D3-7318E8735EA4}"/>
              </a:ext>
            </a:extLst>
          </p:cNvPr>
          <p:cNvSpPr txBox="1"/>
          <p:nvPr/>
        </p:nvSpPr>
        <p:spPr>
          <a:xfrm>
            <a:off x="7577963" y="12568691"/>
            <a:ext cx="3361415" cy="1015663"/>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63.001 </a:t>
            </a:r>
            <a:r>
              <a:rPr lang="es-ES" dirty="0" err="1">
                <a:solidFill>
                  <a:srgbClr val="421F2A"/>
                </a:solidFill>
                <a:latin typeface="Avenir Book" panose="02000503020000020003"/>
              </a:rPr>
              <a:t>Tn</a:t>
            </a:r>
            <a:r>
              <a:rPr lang="es-ES" dirty="0">
                <a:solidFill>
                  <a:srgbClr val="421F2A"/>
                </a:solidFill>
                <a:latin typeface="Avenir Book" panose="02000503020000020003"/>
              </a:rPr>
              <a:t> Reciclado</a:t>
            </a:r>
          </a:p>
        </p:txBody>
      </p:sp>
      <p:sp>
        <p:nvSpPr>
          <p:cNvPr id="19" name="CuadroTexto 18">
            <a:extLst>
              <a:ext uri="{FF2B5EF4-FFF2-40B4-BE49-F238E27FC236}">
                <a16:creationId xmlns:a16="http://schemas.microsoft.com/office/drawing/2014/main" xmlns="" id="{C2978F0A-C6F3-63F1-D04F-1986F959EFE3}"/>
              </a:ext>
            </a:extLst>
          </p:cNvPr>
          <p:cNvSpPr txBox="1"/>
          <p:nvPr/>
        </p:nvSpPr>
        <p:spPr>
          <a:xfrm>
            <a:off x="11540396" y="12506367"/>
            <a:ext cx="4306368" cy="1015663"/>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11.983 </a:t>
            </a:r>
            <a:r>
              <a:rPr lang="es-ES" dirty="0" err="1">
                <a:solidFill>
                  <a:srgbClr val="421F2A"/>
                </a:solidFill>
                <a:latin typeface="Avenir Book" panose="02000503020000020003"/>
              </a:rPr>
              <a:t>Tn</a:t>
            </a:r>
            <a:r>
              <a:rPr lang="es-ES" dirty="0">
                <a:solidFill>
                  <a:srgbClr val="421F2A"/>
                </a:solidFill>
                <a:latin typeface="Avenir Book" panose="02000503020000020003"/>
              </a:rPr>
              <a:t> Valorización energética</a:t>
            </a:r>
          </a:p>
        </p:txBody>
      </p:sp>
    </p:spTree>
    <p:extLst>
      <p:ext uri="{BB962C8B-B14F-4D97-AF65-F5344CB8AC3E}">
        <p14:creationId xmlns:p14="http://schemas.microsoft.com/office/powerpoint/2010/main" val="35723802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1" grpId="0" animBg="1"/>
      <p:bldP spid="22" grpId="0" animBg="1"/>
      <p:bldP spid="23" grpId="0" animBg="1"/>
      <p:bldGraphic spid="5" grpId="0">
        <p:bldAsOne/>
      </p:bldGraphic>
      <p:bldGraphic spid="8" grpId="0">
        <p:bldAsOne/>
      </p:bldGraphic>
      <p:bldGraphic spid="9" grpId="0">
        <p:bldAsOne/>
      </p:bldGraphic>
      <p:bldGraphic spid="10" grpId="0">
        <p:bldAsOne/>
      </p:bldGraphic>
      <p:bldGraphic spid="11" grpId="0">
        <p:bldAsOne/>
      </p:bldGraphic>
      <p:bldP spid="12" grpId="0"/>
      <p:bldP spid="14" grpId="0"/>
      <p:bldP spid="16" grpId="0"/>
      <p:bldP spid="13" grpId="0"/>
      <p:bldP spid="17" grpId="0"/>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logo reinicia.png" descr="logo reinicia.png"/>
          <p:cNvPicPr>
            <a:picLocks noChangeAspect="1"/>
          </p:cNvPicPr>
          <p:nvPr/>
        </p:nvPicPr>
        <p:blipFill>
          <a:blip r:embed="rId2"/>
          <a:stretch>
            <a:fillRect/>
          </a:stretch>
        </p:blipFill>
        <p:spPr>
          <a:xfrm>
            <a:off x="22151644" y="6186289"/>
            <a:ext cx="1802575" cy="1802574"/>
          </a:xfrm>
          <a:prstGeom prst="rect">
            <a:avLst/>
          </a:prstGeom>
          <a:ln w="12700">
            <a:miter lim="400000"/>
          </a:ln>
        </p:spPr>
      </p:pic>
      <p:sp>
        <p:nvSpPr>
          <p:cNvPr id="202" name="Número de diapositiva"/>
          <p:cNvSpPr txBox="1">
            <a:spLocks noGrp="1"/>
          </p:cNvSpPr>
          <p:nvPr>
            <p:ph type="sldNum" sz="quarter" idx="2"/>
          </p:nvPr>
        </p:nvSpPr>
        <p:spPr>
          <a:xfrm>
            <a:off x="23746841" y="13397419"/>
            <a:ext cx="220219" cy="355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207" name="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48" y="7825840"/>
            <a:ext cx="4001156" cy="3584370"/>
          </a:xfrm>
          <a:prstGeom prst="rect">
            <a:avLst/>
          </a:prstGeom>
          <a:ln w="12700">
            <a:miter lim="400000"/>
          </a:ln>
          <a:effectLst>
            <a:outerShdw blurRad="190500" dist="8455" dir="5400000" rotWithShape="0">
              <a:srgbClr val="000000"/>
            </a:outerShdw>
          </a:effectLst>
        </p:spPr>
      </p:pic>
      <p:sp>
        <p:nvSpPr>
          <p:cNvPr id="3" name="CuadroTexto 2">
            <a:extLst>
              <a:ext uri="{FF2B5EF4-FFF2-40B4-BE49-F238E27FC236}">
                <a16:creationId xmlns:a16="http://schemas.microsoft.com/office/drawing/2014/main" xmlns="" id="{1342C427-8B7E-3148-CB98-4B23C03EF41F}"/>
              </a:ext>
            </a:extLst>
          </p:cNvPr>
          <p:cNvSpPr txBox="1"/>
          <p:nvPr/>
        </p:nvSpPr>
        <p:spPr>
          <a:xfrm>
            <a:off x="3638724" y="4046087"/>
            <a:ext cx="17106547" cy="5232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49263">
              <a:lnSpc>
                <a:spcPct val="130000"/>
              </a:lnSpc>
              <a:spcBef>
                <a:spcPct val="0"/>
              </a:spcBef>
              <a:defRPr/>
            </a:pPr>
            <a:endParaRPr lang="es-ES" sz="3600" b="0" dirty="0">
              <a:solidFill>
                <a:srgbClr val="421F2A"/>
              </a:solidFill>
              <a:latin typeface="Avenir Book"/>
            </a:endParaRPr>
          </a:p>
          <a:p>
            <a:pPr defTabSz="449263">
              <a:lnSpc>
                <a:spcPct val="130000"/>
              </a:lnSpc>
              <a:spcBef>
                <a:spcPct val="0"/>
              </a:spcBef>
              <a:defRPr/>
            </a:pPr>
            <a:r>
              <a:rPr lang="es-ES" sz="3600" b="0" dirty="0">
                <a:solidFill>
                  <a:srgbClr val="421F2A"/>
                </a:solidFill>
                <a:latin typeface="Avenir Book"/>
              </a:rPr>
              <a:t>Hasta ahora con nuestro granito de arena, </a:t>
            </a:r>
            <a:r>
              <a:rPr lang="es-ES" sz="3600" dirty="0">
                <a:solidFill>
                  <a:srgbClr val="421F2A"/>
                </a:solidFill>
                <a:latin typeface="Avenir Book"/>
              </a:rPr>
              <a:t>poco a poco</a:t>
            </a:r>
            <a:r>
              <a:rPr lang="es-ES" sz="3600" b="0" dirty="0">
                <a:solidFill>
                  <a:srgbClr val="421F2A"/>
                </a:solidFill>
                <a:latin typeface="Avenir Book"/>
              </a:rPr>
              <a:t>, hemos contribuido a hacer de este plantea un lugar más sostenible.</a:t>
            </a:r>
          </a:p>
          <a:p>
            <a:pPr defTabSz="449263">
              <a:lnSpc>
                <a:spcPct val="130000"/>
              </a:lnSpc>
              <a:spcBef>
                <a:spcPct val="0"/>
              </a:spcBef>
              <a:defRPr/>
            </a:pPr>
            <a:r>
              <a:rPr lang="es-ES" sz="3600" b="0" dirty="0">
                <a:solidFill>
                  <a:srgbClr val="421F2A"/>
                </a:solidFill>
                <a:latin typeface="Avenir Book"/>
              </a:rPr>
              <a:t>Ahora…estamos en tiempo de descuento y debemos dar un paso más y empezar a actuar </a:t>
            </a:r>
            <a:r>
              <a:rPr lang="es-ES" sz="8000" dirty="0">
                <a:solidFill>
                  <a:srgbClr val="421F2A"/>
                </a:solidFill>
                <a:latin typeface="Avenir Book"/>
              </a:rPr>
              <a:t>mucho a mucho</a:t>
            </a:r>
          </a:p>
          <a:p>
            <a:pPr defTabSz="449263">
              <a:lnSpc>
                <a:spcPct val="130000"/>
              </a:lnSpc>
              <a:spcBef>
                <a:spcPct val="0"/>
              </a:spcBef>
              <a:defRPr/>
            </a:pPr>
            <a:endParaRPr lang="es-ES" sz="3600" b="0" dirty="0">
              <a:solidFill>
                <a:srgbClr val="421F2A"/>
              </a:solidFill>
              <a:latin typeface="Avenir Book"/>
            </a:endParaRPr>
          </a:p>
        </p:txBody>
      </p:sp>
    </p:spTree>
    <p:extLst>
      <p:ext uri="{BB962C8B-B14F-4D97-AF65-F5344CB8AC3E}">
        <p14:creationId xmlns:p14="http://schemas.microsoft.com/office/powerpoint/2010/main" val="12606447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aseo Joaquín Garrigues Walker, 15, Edificio Amberes, Bajo 2, 30007, Murcia"/>
          <p:cNvSpPr txBox="1"/>
          <p:nvPr/>
        </p:nvSpPr>
        <p:spPr>
          <a:xfrm>
            <a:off x="877071" y="12839772"/>
            <a:ext cx="6525825"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800" b="0">
                <a:solidFill>
                  <a:srgbClr val="42202A"/>
                </a:solidFill>
                <a:latin typeface="Avenir Heavy"/>
                <a:ea typeface="Avenir Heavy"/>
                <a:cs typeface="Avenir Heavy"/>
                <a:sym typeface="Avenir Heavy"/>
              </a:defRPr>
            </a:lvl1pPr>
          </a:lstStyle>
          <a:p>
            <a:r>
              <a:rPr dirty="0"/>
              <a:t>Paseo Joaquín Garrigues Walker, 15, Bajo, 30007, Murcia</a:t>
            </a:r>
          </a:p>
        </p:txBody>
      </p:sp>
      <p:sp>
        <p:nvSpPr>
          <p:cNvPr id="423" name="968 640 223            info@reinicia.eu            www.reinicia.eu                       Síguenos"/>
          <p:cNvSpPr txBox="1"/>
          <p:nvPr/>
        </p:nvSpPr>
        <p:spPr>
          <a:xfrm>
            <a:off x="12688552" y="12383475"/>
            <a:ext cx="1827423"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800" b="0">
                <a:solidFill>
                  <a:srgbClr val="42202A"/>
                </a:solidFill>
                <a:latin typeface="Avenir Heavy"/>
                <a:ea typeface="Avenir Heavy"/>
                <a:cs typeface="Avenir Heavy"/>
                <a:sym typeface="Avenir Heavy"/>
              </a:defRPr>
            </a:lvl1pPr>
          </a:lstStyle>
          <a:p>
            <a:r>
              <a:rPr dirty="0" err="1"/>
              <a:t>www.reinicia.eu</a:t>
            </a:r>
            <a:endParaRPr dirty="0"/>
          </a:p>
        </p:txBody>
      </p:sp>
      <p:pic>
        <p:nvPicPr>
          <p:cNvPr id="424" name="Imagen" descr="Imagen"/>
          <p:cNvPicPr>
            <a:picLocks noChangeAspect="1"/>
          </p:cNvPicPr>
          <p:nvPr/>
        </p:nvPicPr>
        <p:blipFill>
          <a:blip r:embed="rId3"/>
          <a:stretch>
            <a:fillRect/>
          </a:stretch>
        </p:blipFill>
        <p:spPr>
          <a:xfrm>
            <a:off x="22746112" y="12397165"/>
            <a:ext cx="414045" cy="334010"/>
          </a:xfrm>
          <a:prstGeom prst="rect">
            <a:avLst/>
          </a:prstGeom>
          <a:ln w="12700">
            <a:miter lim="400000"/>
          </a:ln>
        </p:spPr>
      </p:pic>
      <p:pic>
        <p:nvPicPr>
          <p:cNvPr id="425" name="Imagen" descr="Imagen"/>
          <p:cNvPicPr>
            <a:picLocks noChangeAspect="1"/>
          </p:cNvPicPr>
          <p:nvPr/>
        </p:nvPicPr>
        <p:blipFill>
          <a:blip r:embed="rId4"/>
          <a:stretch>
            <a:fillRect/>
          </a:stretch>
        </p:blipFill>
        <p:spPr>
          <a:xfrm>
            <a:off x="22326810" y="12354140"/>
            <a:ext cx="220634" cy="420059"/>
          </a:xfrm>
          <a:prstGeom prst="rect">
            <a:avLst/>
          </a:prstGeom>
          <a:ln w="12700">
            <a:miter lim="400000"/>
          </a:ln>
        </p:spPr>
      </p:pic>
      <p:pic>
        <p:nvPicPr>
          <p:cNvPr id="426" name="Imagen" descr="Imagen"/>
          <p:cNvPicPr>
            <a:picLocks noChangeAspect="1"/>
          </p:cNvPicPr>
          <p:nvPr/>
        </p:nvPicPr>
        <p:blipFill>
          <a:blip r:embed="rId5"/>
          <a:stretch>
            <a:fillRect/>
          </a:stretch>
        </p:blipFill>
        <p:spPr>
          <a:xfrm>
            <a:off x="475996" y="12826651"/>
            <a:ext cx="306342" cy="434290"/>
          </a:xfrm>
          <a:prstGeom prst="rect">
            <a:avLst/>
          </a:prstGeom>
          <a:ln w="12700">
            <a:miter lim="400000"/>
          </a:ln>
        </p:spPr>
      </p:pic>
      <p:pic>
        <p:nvPicPr>
          <p:cNvPr id="428" name="Imagen" descr="Imagen"/>
          <p:cNvPicPr>
            <a:picLocks noChangeAspect="1"/>
          </p:cNvPicPr>
          <p:nvPr/>
        </p:nvPicPr>
        <p:blipFill>
          <a:blip r:embed="rId6"/>
          <a:stretch>
            <a:fillRect/>
          </a:stretch>
        </p:blipFill>
        <p:spPr>
          <a:xfrm>
            <a:off x="12080232" y="12363554"/>
            <a:ext cx="419434" cy="419434"/>
          </a:xfrm>
          <a:prstGeom prst="rect">
            <a:avLst/>
          </a:prstGeom>
          <a:ln w="12700">
            <a:miter lim="400000"/>
          </a:ln>
        </p:spPr>
      </p:pic>
      <p:pic>
        <p:nvPicPr>
          <p:cNvPr id="429" name="Imagen" descr="Imagen"/>
          <p:cNvPicPr>
            <a:picLocks noChangeAspect="1"/>
          </p:cNvPicPr>
          <p:nvPr/>
        </p:nvPicPr>
        <p:blipFill>
          <a:blip r:embed="rId7"/>
          <a:stretch>
            <a:fillRect/>
          </a:stretch>
        </p:blipFill>
        <p:spPr>
          <a:xfrm>
            <a:off x="12060988" y="11797590"/>
            <a:ext cx="443779" cy="307504"/>
          </a:xfrm>
          <a:prstGeom prst="rect">
            <a:avLst/>
          </a:prstGeom>
          <a:ln w="12700">
            <a:miter lim="400000"/>
          </a:ln>
        </p:spPr>
      </p:pic>
      <p:sp>
        <p:nvSpPr>
          <p:cNvPr id="430" name="in"/>
          <p:cNvSpPr txBox="1"/>
          <p:nvPr/>
        </p:nvSpPr>
        <p:spPr>
          <a:xfrm>
            <a:off x="23299427" y="12221778"/>
            <a:ext cx="557328" cy="684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b="0">
                <a:solidFill>
                  <a:srgbClr val="929292"/>
                </a:solidFill>
                <a:latin typeface="Futura Bold"/>
                <a:ea typeface="Futura Bold"/>
                <a:cs typeface="Futura Bold"/>
                <a:sym typeface="Futura Bold"/>
              </a:defRPr>
            </a:lvl1pPr>
          </a:lstStyle>
          <a:p>
            <a:r>
              <a:t>in</a:t>
            </a:r>
          </a:p>
        </p:txBody>
      </p:sp>
      <p:sp>
        <p:nvSpPr>
          <p:cNvPr id="12" name="Paseo Joaquín Garrigues Walker, 15, Edificio Amberes, Bajo 2, 30007, Murcia">
            <a:extLst>
              <a:ext uri="{FF2B5EF4-FFF2-40B4-BE49-F238E27FC236}">
                <a16:creationId xmlns:a16="http://schemas.microsoft.com/office/drawing/2014/main" xmlns="" id="{991B80CC-9B63-0B45-9AC2-CE1B96C0F17B}"/>
              </a:ext>
            </a:extLst>
          </p:cNvPr>
          <p:cNvSpPr txBox="1"/>
          <p:nvPr/>
        </p:nvSpPr>
        <p:spPr>
          <a:xfrm>
            <a:off x="891595" y="12042204"/>
            <a:ext cx="5580054"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1800" b="0">
                <a:solidFill>
                  <a:srgbClr val="42202A"/>
                </a:solidFill>
                <a:latin typeface="Avenir Heavy"/>
                <a:ea typeface="Avenir Heavy"/>
                <a:cs typeface="Avenir Heavy"/>
                <a:sym typeface="Avenir Heavy"/>
              </a:defRPr>
            </a:lvl1pPr>
          </a:lstStyle>
          <a:p>
            <a:r>
              <a:rPr lang="es-ES" dirty="0"/>
              <a:t>Paseo de las Delicias, 30, 2ª planta, 28045, Madrid</a:t>
            </a:r>
            <a:endParaRPr dirty="0"/>
          </a:p>
        </p:txBody>
      </p:sp>
      <p:pic>
        <p:nvPicPr>
          <p:cNvPr id="13" name="Imagen" descr="Imagen">
            <a:extLst>
              <a:ext uri="{FF2B5EF4-FFF2-40B4-BE49-F238E27FC236}">
                <a16:creationId xmlns:a16="http://schemas.microsoft.com/office/drawing/2014/main" xmlns="" id="{9F8A8F66-DDD5-CC42-8874-E0A094F653EA}"/>
              </a:ext>
            </a:extLst>
          </p:cNvPr>
          <p:cNvPicPr>
            <a:picLocks noChangeAspect="1"/>
          </p:cNvPicPr>
          <p:nvPr/>
        </p:nvPicPr>
        <p:blipFill>
          <a:blip r:embed="rId5"/>
          <a:stretch>
            <a:fillRect/>
          </a:stretch>
        </p:blipFill>
        <p:spPr>
          <a:xfrm>
            <a:off x="490520" y="12029083"/>
            <a:ext cx="306342" cy="434290"/>
          </a:xfrm>
          <a:prstGeom prst="rect">
            <a:avLst/>
          </a:prstGeom>
          <a:ln w="12700">
            <a:miter lim="400000"/>
          </a:ln>
        </p:spPr>
      </p:pic>
      <p:sp>
        <p:nvSpPr>
          <p:cNvPr id="2" name="Rectángulo 1">
            <a:extLst>
              <a:ext uri="{FF2B5EF4-FFF2-40B4-BE49-F238E27FC236}">
                <a16:creationId xmlns:a16="http://schemas.microsoft.com/office/drawing/2014/main" xmlns="" id="{9E878E01-4207-6441-BD91-3CC2363CB34C}"/>
              </a:ext>
            </a:extLst>
          </p:cNvPr>
          <p:cNvSpPr/>
          <p:nvPr/>
        </p:nvSpPr>
        <p:spPr>
          <a:xfrm>
            <a:off x="10033059" y="12699971"/>
            <a:ext cx="1617751" cy="369332"/>
          </a:xfrm>
          <a:prstGeom prst="rect">
            <a:avLst/>
          </a:prstGeom>
        </p:spPr>
        <p:txBody>
          <a:bodyPr wrap="none">
            <a:spAutoFit/>
          </a:bodyPr>
          <a:lstStyle/>
          <a:p>
            <a:r>
              <a:rPr lang="es-ES" sz="1800" b="0" dirty="0">
                <a:solidFill>
                  <a:srgbClr val="42202A"/>
                </a:solidFill>
                <a:latin typeface="Avenir Heavy"/>
                <a:sym typeface="Avenir Heavy"/>
              </a:rPr>
              <a:t>968 640 223 </a:t>
            </a:r>
          </a:p>
        </p:txBody>
      </p:sp>
      <p:pic>
        <p:nvPicPr>
          <p:cNvPr id="15" name="Imagen" descr="Imagen">
            <a:extLst>
              <a:ext uri="{FF2B5EF4-FFF2-40B4-BE49-F238E27FC236}">
                <a16:creationId xmlns:a16="http://schemas.microsoft.com/office/drawing/2014/main" xmlns="" id="{BCD05B81-28FA-0A46-8A94-190B05934665}"/>
              </a:ext>
            </a:extLst>
          </p:cNvPr>
          <p:cNvPicPr>
            <a:picLocks noChangeAspect="1"/>
          </p:cNvPicPr>
          <p:nvPr/>
        </p:nvPicPr>
        <p:blipFill>
          <a:blip r:embed="rId8"/>
          <a:stretch>
            <a:fillRect/>
          </a:stretch>
        </p:blipFill>
        <p:spPr>
          <a:xfrm>
            <a:off x="9587446" y="12092792"/>
            <a:ext cx="306343" cy="370708"/>
          </a:xfrm>
          <a:prstGeom prst="rect">
            <a:avLst/>
          </a:prstGeom>
          <a:ln w="12700">
            <a:miter lim="400000"/>
          </a:ln>
        </p:spPr>
      </p:pic>
      <p:sp>
        <p:nvSpPr>
          <p:cNvPr id="16" name="Rectángulo 15">
            <a:extLst>
              <a:ext uri="{FF2B5EF4-FFF2-40B4-BE49-F238E27FC236}">
                <a16:creationId xmlns:a16="http://schemas.microsoft.com/office/drawing/2014/main" xmlns="" id="{B15DE95E-C271-B94F-B264-FA144845E6A2}"/>
              </a:ext>
            </a:extLst>
          </p:cNvPr>
          <p:cNvSpPr/>
          <p:nvPr/>
        </p:nvSpPr>
        <p:spPr>
          <a:xfrm>
            <a:off x="10067523" y="12198809"/>
            <a:ext cx="1548822" cy="369332"/>
          </a:xfrm>
          <a:prstGeom prst="rect">
            <a:avLst/>
          </a:prstGeom>
        </p:spPr>
        <p:txBody>
          <a:bodyPr wrap="none">
            <a:spAutoFit/>
          </a:bodyPr>
          <a:lstStyle/>
          <a:p>
            <a:r>
              <a:rPr lang="es-ES" sz="1800" dirty="0">
                <a:solidFill>
                  <a:srgbClr val="42202A"/>
                </a:solidFill>
                <a:latin typeface="Avenir Heavy"/>
                <a:sym typeface="Avenir Heavy"/>
              </a:rPr>
              <a:t>911 939 999</a:t>
            </a:r>
          </a:p>
        </p:txBody>
      </p:sp>
      <p:sp>
        <p:nvSpPr>
          <p:cNvPr id="3" name="Rectángulo 2">
            <a:extLst>
              <a:ext uri="{FF2B5EF4-FFF2-40B4-BE49-F238E27FC236}">
                <a16:creationId xmlns:a16="http://schemas.microsoft.com/office/drawing/2014/main" xmlns="" id="{55BC6F88-FA27-5449-9655-D97532F5D3C9}"/>
              </a:ext>
            </a:extLst>
          </p:cNvPr>
          <p:cNvSpPr/>
          <p:nvPr/>
        </p:nvSpPr>
        <p:spPr>
          <a:xfrm>
            <a:off x="12644037" y="11763109"/>
            <a:ext cx="1955984" cy="369332"/>
          </a:xfrm>
          <a:prstGeom prst="rect">
            <a:avLst/>
          </a:prstGeom>
        </p:spPr>
        <p:txBody>
          <a:bodyPr wrap="none">
            <a:spAutoFit/>
          </a:bodyPr>
          <a:lstStyle/>
          <a:p>
            <a:r>
              <a:rPr lang="es-ES" sz="1800" b="0" dirty="0" err="1">
                <a:solidFill>
                  <a:srgbClr val="42202A"/>
                </a:solidFill>
                <a:latin typeface="Avenir Heavy"/>
                <a:sym typeface="Avenir Heavy"/>
              </a:rPr>
              <a:t>info@reinicia.eu</a:t>
            </a:r>
            <a:r>
              <a:rPr lang="es-ES" sz="1800" b="0" dirty="0">
                <a:solidFill>
                  <a:srgbClr val="42202A"/>
                </a:solidFill>
                <a:latin typeface="Avenir Heavy"/>
                <a:sym typeface="Avenir Heavy"/>
              </a:rPr>
              <a:t> </a:t>
            </a:r>
          </a:p>
        </p:txBody>
      </p:sp>
      <p:sp>
        <p:nvSpPr>
          <p:cNvPr id="4" name="Rectángulo 3">
            <a:extLst>
              <a:ext uri="{FF2B5EF4-FFF2-40B4-BE49-F238E27FC236}">
                <a16:creationId xmlns:a16="http://schemas.microsoft.com/office/drawing/2014/main" xmlns="" id="{C3951DEB-CE0C-AF4D-82CF-C4BE20301713}"/>
              </a:ext>
            </a:extLst>
          </p:cNvPr>
          <p:cNvSpPr/>
          <p:nvPr/>
        </p:nvSpPr>
        <p:spPr>
          <a:xfrm>
            <a:off x="21021836" y="12483456"/>
            <a:ext cx="1165704" cy="369332"/>
          </a:xfrm>
          <a:prstGeom prst="rect">
            <a:avLst/>
          </a:prstGeom>
        </p:spPr>
        <p:txBody>
          <a:bodyPr wrap="none">
            <a:spAutoFit/>
          </a:bodyPr>
          <a:lstStyle/>
          <a:p>
            <a:r>
              <a:rPr lang="es-ES" sz="1800" b="0" dirty="0">
                <a:solidFill>
                  <a:srgbClr val="42202A"/>
                </a:solidFill>
                <a:latin typeface="Avenir Heavy"/>
                <a:sym typeface="Avenir Heavy"/>
              </a:rPr>
              <a:t>Síguenos</a:t>
            </a:r>
          </a:p>
        </p:txBody>
      </p:sp>
      <p:sp>
        <p:nvSpPr>
          <p:cNvPr id="21" name="Línea">
            <a:extLst>
              <a:ext uri="{FF2B5EF4-FFF2-40B4-BE49-F238E27FC236}">
                <a16:creationId xmlns:a16="http://schemas.microsoft.com/office/drawing/2014/main" xmlns="" id="{2510C68D-3D06-4F4C-803E-95B1493CA027}"/>
              </a:ext>
            </a:extLst>
          </p:cNvPr>
          <p:cNvSpPr/>
          <p:nvPr/>
        </p:nvSpPr>
        <p:spPr>
          <a:xfrm>
            <a:off x="11719571" y="11684000"/>
            <a:ext cx="0" cy="1778000"/>
          </a:xfrm>
          <a:prstGeom prst="line">
            <a:avLst/>
          </a:prstGeom>
          <a:ln w="25400" cap="rnd">
            <a:solidFill>
              <a:srgbClr val="000000"/>
            </a:solidFill>
            <a:custDash>
              <a:ds d="100000" sp="200000"/>
            </a:custDash>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 name="Imagen" descr="Imagen">
            <a:extLst>
              <a:ext uri="{FF2B5EF4-FFF2-40B4-BE49-F238E27FC236}">
                <a16:creationId xmlns:a16="http://schemas.microsoft.com/office/drawing/2014/main" xmlns="" id="{DC05AB35-AAA9-8340-83DE-CFA8B0A19780}"/>
              </a:ext>
            </a:extLst>
          </p:cNvPr>
          <p:cNvPicPr>
            <a:picLocks noChangeAspect="1"/>
          </p:cNvPicPr>
          <p:nvPr/>
        </p:nvPicPr>
        <p:blipFill>
          <a:blip r:embed="rId8"/>
          <a:stretch>
            <a:fillRect/>
          </a:stretch>
        </p:blipFill>
        <p:spPr>
          <a:xfrm>
            <a:off x="9587446" y="12699971"/>
            <a:ext cx="306343" cy="370708"/>
          </a:xfrm>
          <a:prstGeom prst="rect">
            <a:avLst/>
          </a:prstGeom>
          <a:ln w="12700">
            <a:miter lim="400000"/>
          </a:ln>
        </p:spPr>
      </p:pic>
      <p:pic>
        <p:nvPicPr>
          <p:cNvPr id="23" name="Imagen 22" descr="Un letrero de color blanco&#10;&#10;Descripción generada automáticamente con confianza baja">
            <a:extLst>
              <a:ext uri="{FF2B5EF4-FFF2-40B4-BE49-F238E27FC236}">
                <a16:creationId xmlns:a16="http://schemas.microsoft.com/office/drawing/2014/main" xmlns="" id="{4E9A5D18-72BA-B74A-9413-EC82A0EB47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3652" y="2903474"/>
            <a:ext cx="4847500" cy="5589289"/>
          </a:xfrm>
          <a:prstGeom prst="rect">
            <a:avLst/>
          </a:prstGeom>
        </p:spPr>
      </p:pic>
      <p:sp>
        <p:nvSpPr>
          <p:cNvPr id="22" name="Rectángulo 21">
            <a:extLst>
              <a:ext uri="{FF2B5EF4-FFF2-40B4-BE49-F238E27FC236}">
                <a16:creationId xmlns:a16="http://schemas.microsoft.com/office/drawing/2014/main" xmlns="" id="{096D41E9-9266-5A42-889F-354E040BE5AF}"/>
              </a:ext>
            </a:extLst>
          </p:cNvPr>
          <p:cNvSpPr/>
          <p:nvPr/>
        </p:nvSpPr>
        <p:spPr>
          <a:xfrm>
            <a:off x="12671234" y="12998648"/>
            <a:ext cx="1548822" cy="369332"/>
          </a:xfrm>
          <a:prstGeom prst="rect">
            <a:avLst/>
          </a:prstGeom>
        </p:spPr>
        <p:txBody>
          <a:bodyPr wrap="none">
            <a:spAutoFit/>
          </a:bodyPr>
          <a:lstStyle/>
          <a:p>
            <a:r>
              <a:rPr lang="es-ES" sz="1800" dirty="0">
                <a:solidFill>
                  <a:srgbClr val="42202A"/>
                </a:solidFill>
                <a:latin typeface="Avenir Heavy"/>
                <a:sym typeface="Avenir Heavy"/>
              </a:rPr>
              <a:t>601 989 588</a:t>
            </a:r>
          </a:p>
        </p:txBody>
      </p:sp>
      <p:pic>
        <p:nvPicPr>
          <p:cNvPr id="5" name="Imagen 4">
            <a:extLst>
              <a:ext uri="{FF2B5EF4-FFF2-40B4-BE49-F238E27FC236}">
                <a16:creationId xmlns:a16="http://schemas.microsoft.com/office/drawing/2014/main" xmlns="" id="{9D9FF2DD-44AE-4843-ABF6-E6D242197B97}"/>
              </a:ext>
            </a:extLst>
          </p:cNvPr>
          <p:cNvPicPr>
            <a:picLocks noChangeAspect="1"/>
          </p:cNvPicPr>
          <p:nvPr/>
        </p:nvPicPr>
        <p:blipFill>
          <a:blip r:embed="rId10"/>
          <a:stretch>
            <a:fillRect/>
          </a:stretch>
        </p:blipFill>
        <p:spPr>
          <a:xfrm>
            <a:off x="12085332" y="12964857"/>
            <a:ext cx="419435" cy="419435"/>
          </a:xfrm>
          <a:prstGeom prst="rect">
            <a:avLst/>
          </a:prstGeom>
        </p:spPr>
      </p:pic>
      <p:pic>
        <p:nvPicPr>
          <p:cNvPr id="6" name="Picture 4" descr="imagenes de carton para dibujar - Buscar con Google | Kleurplaten, Doos,  Gratis kleurplaten">
            <a:extLst>
              <a:ext uri="{FF2B5EF4-FFF2-40B4-BE49-F238E27FC236}">
                <a16:creationId xmlns:a16="http://schemas.microsoft.com/office/drawing/2014/main" xmlns="" id="{8FB1D57E-1F25-7517-F9C9-659B0465ED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461" r="12156" b="4606"/>
          <a:stretch/>
        </p:blipFill>
        <p:spPr bwMode="auto">
          <a:xfrm>
            <a:off x="12773432" y="3560323"/>
            <a:ext cx="5281044" cy="4669613"/>
          </a:xfrm>
          <a:prstGeom prst="rect">
            <a:avLst/>
          </a:prstGeom>
          <a:noFill/>
          <a:extLst>
            <a:ext uri="{909E8E84-426E-40DD-AFC4-6F175D3DCCD1}">
              <a14:hiddenFill xmlns:a14="http://schemas.microsoft.com/office/drawing/2010/main">
                <a:solidFill>
                  <a:srgbClr val="FFFFFF"/>
                </a:solidFill>
              </a14:hiddenFill>
            </a:ext>
          </a:extLst>
        </p:spPr>
      </p:pic>
      <p:pic>
        <p:nvPicPr>
          <p:cNvPr id="7" name="logo reinicia.png" descr="logo reinicia.png">
            <a:extLst>
              <a:ext uri="{FF2B5EF4-FFF2-40B4-BE49-F238E27FC236}">
                <a16:creationId xmlns:a16="http://schemas.microsoft.com/office/drawing/2014/main" xmlns="" id="{79932B7E-B0DB-D9BE-5816-3343C3AB6C50}"/>
              </a:ext>
            </a:extLst>
          </p:cNvPr>
          <p:cNvPicPr>
            <a:picLocks noChangeAspect="1"/>
          </p:cNvPicPr>
          <p:nvPr/>
        </p:nvPicPr>
        <p:blipFill>
          <a:blip r:embed="rId12"/>
          <a:stretch>
            <a:fillRect/>
          </a:stretch>
        </p:blipFill>
        <p:spPr>
          <a:xfrm>
            <a:off x="14866981" y="5019655"/>
            <a:ext cx="1086379" cy="1086379"/>
          </a:xfrm>
          <a:prstGeom prst="rect">
            <a:avLst/>
          </a:prstGeom>
          <a:ln w="12700">
            <a:miter lim="400000"/>
          </a:ln>
        </p:spPr>
      </p:pic>
    </p:spTree>
    <p:extLst>
      <p:ext uri="{BB962C8B-B14F-4D97-AF65-F5344CB8AC3E}">
        <p14:creationId xmlns:p14="http://schemas.microsoft.com/office/powerpoint/2010/main" val="23414433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ogo reinicia.png" descr="logo reinicia.png">
            <a:extLst>
              <a:ext uri="{FF2B5EF4-FFF2-40B4-BE49-F238E27FC236}">
                <a16:creationId xmlns:a16="http://schemas.microsoft.com/office/drawing/2014/main" xmlns="" id="{F085A250-5C87-4317-B675-8744F2382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531" name="Número de diapositiva">
            <a:extLst>
              <a:ext uri="{FF2B5EF4-FFF2-40B4-BE49-F238E27FC236}">
                <a16:creationId xmlns:a16="http://schemas.microsoft.com/office/drawing/2014/main" xmlns="" id="{08141B6D-89E4-4D65-9770-A2DEF809C5E9}"/>
              </a:ext>
            </a:extLst>
          </p:cNvPr>
          <p:cNvSpPr>
            <a:spLocks noGrp="1"/>
          </p:cNvSpPr>
          <p:nvPr>
            <p:ph type="sldNum" sz="quarter" idx="10"/>
          </p:nvPr>
        </p:nvSpPr>
        <p:spPr bwMode="auto">
          <a:xfrm>
            <a:off x="23693438" y="13144500"/>
            <a:ext cx="3270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defPPr>
              <a:defRPr lang="es-ES"/>
            </a:defPPr>
            <a:lvl1pPr algn="ctr" defTabSz="825500" rtl="0" fontAlgn="base" hangingPunct="0">
              <a:spcBef>
                <a:spcPct val="0"/>
              </a:spcBef>
              <a:spcAft>
                <a:spcPct val="0"/>
              </a:spcAft>
              <a:defRPr sz="1500" b="0" kern="1200">
                <a:solidFill>
                  <a:srgbClr val="000000"/>
                </a:solidFill>
                <a:latin typeface="Avenir Book" panose="02000503020000020003"/>
                <a:ea typeface="Avenir Book" panose="02000503020000020003"/>
                <a:cs typeface="Avenir Book" panose="02000503020000020003"/>
                <a:sym typeface="Avenir Book" panose="02000503020000020003"/>
              </a:defRPr>
            </a:lvl1pPr>
            <a:lvl2pPr indent="2286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indent="4572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indent="6858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indent="9144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2860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7432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2004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6576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eaLnBrk="1"/>
            <a:fld id="{4951668E-0560-4D07-AA6B-E67A671ACFD2}" type="slidenum">
              <a:rPr lang="es-ES" altLang="es-ES" smtClean="0"/>
              <a:pPr eaLnBrk="1"/>
              <a:t>2</a:t>
            </a:fld>
            <a:endParaRPr lang="es-ES" altLang="es-ES" sz="1500" b="0">
              <a:latin typeface="Avenir Book" panose="02000503020000020003"/>
              <a:ea typeface="Avenir Book" panose="02000503020000020003"/>
              <a:cs typeface="Avenir Book" panose="02000503020000020003"/>
              <a:sym typeface="Avenir Book" panose="02000503020000020003"/>
            </a:endParaRPr>
          </a:p>
        </p:txBody>
      </p:sp>
      <p:sp>
        <p:nvSpPr>
          <p:cNvPr id="22533"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2B614EBC-31EF-4D83-BAB8-6FEE793B446E}"/>
              </a:ext>
            </a:extLst>
          </p:cNvPr>
          <p:cNvSpPr txBox="1">
            <a:spLocks noChangeArrowheads="1"/>
          </p:cNvSpPr>
          <p:nvPr/>
        </p:nvSpPr>
        <p:spPr bwMode="auto">
          <a:xfrm>
            <a:off x="3905601" y="5901381"/>
            <a:ext cx="17106549" cy="27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lvl="0" algn="just" eaLnBrk="1">
              <a:lnSpc>
                <a:spcPct val="130000"/>
              </a:lnSpc>
              <a:spcBef>
                <a:spcPct val="0"/>
              </a:spcBef>
              <a:defRPr/>
            </a:pPr>
            <a:r>
              <a:rPr lang="es-ES" sz="3600" dirty="0">
                <a:solidFill>
                  <a:srgbClr val="421F2A"/>
                </a:solidFill>
                <a:latin typeface="Avenir Book"/>
              </a:rPr>
              <a:t>PRODUCTOR DEL PRODUCTO: “</a:t>
            </a:r>
            <a:r>
              <a:rPr lang="es-ES" sz="2400" b="0" dirty="0">
                <a:solidFill>
                  <a:srgbClr val="421F2A"/>
                </a:solidFill>
                <a:latin typeface="Avenir Book"/>
              </a:rPr>
              <a:t>cualquier persona física o jurídica que desarrolle, fabrique, procese, trate, llene, </a:t>
            </a:r>
            <a:r>
              <a:rPr lang="es-ES" sz="2400" dirty="0">
                <a:solidFill>
                  <a:srgbClr val="421F2A"/>
                </a:solidFill>
                <a:latin typeface="Avenir Book"/>
              </a:rPr>
              <a:t>venda</a:t>
            </a:r>
            <a:r>
              <a:rPr lang="es-ES" sz="2400" b="0" dirty="0">
                <a:solidFill>
                  <a:srgbClr val="421F2A"/>
                </a:solidFill>
                <a:latin typeface="Avenir Book"/>
              </a:rPr>
              <a:t> o importe </a:t>
            </a:r>
            <a:r>
              <a:rPr lang="es-ES" sz="2400" dirty="0">
                <a:solidFill>
                  <a:srgbClr val="421F2A"/>
                </a:solidFill>
                <a:latin typeface="Avenir Book"/>
              </a:rPr>
              <a:t>productos de forma profesional</a:t>
            </a:r>
            <a:r>
              <a:rPr lang="es-ES" sz="2400" b="0" dirty="0">
                <a:solidFill>
                  <a:srgbClr val="421F2A"/>
                </a:solidFill>
                <a:latin typeface="Avenir Book"/>
              </a:rPr>
              <a:t>, con independencia de la técnica de venta utilizada en su introducción en el </a:t>
            </a:r>
            <a:r>
              <a:rPr lang="es-ES" sz="2400" dirty="0">
                <a:solidFill>
                  <a:srgbClr val="421F2A"/>
                </a:solidFill>
                <a:latin typeface="Avenir Book"/>
              </a:rPr>
              <a:t>mercado nacional</a:t>
            </a:r>
            <a:r>
              <a:rPr lang="es-ES" sz="2400" b="0" dirty="0">
                <a:solidFill>
                  <a:srgbClr val="421F2A"/>
                </a:solidFill>
                <a:latin typeface="Avenir Book"/>
              </a:rPr>
              <a:t>. Se incluye en este concepto tanto a los que estén establecidos en el territorio nacional e introduzcan productos en el mercado nacional, como a los que estén en otro Estado miembro o tercer país y vendan directamente a hogares u otros usuarios distintos de los hogares privados…”</a:t>
            </a:r>
            <a:endParaRPr lang="es-ES" altLang="es-ES" sz="2400" b="0" dirty="0">
              <a:solidFill>
                <a:srgbClr val="421F2A"/>
              </a:solidFill>
              <a:latin typeface="Avenir Book"/>
              <a:sym typeface="Avenir Heavy" panose="02000503020000020003"/>
            </a:endParaRPr>
          </a:p>
        </p:txBody>
      </p:sp>
      <p:sp>
        <p:nvSpPr>
          <p:cNvPr id="2"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898B3E20-2DB8-E740-7113-5C91D06ED28A}"/>
              </a:ext>
            </a:extLst>
          </p:cNvPr>
          <p:cNvSpPr txBox="1">
            <a:spLocks noChangeArrowheads="1"/>
          </p:cNvSpPr>
          <p:nvPr/>
        </p:nvSpPr>
        <p:spPr bwMode="auto">
          <a:xfrm>
            <a:off x="3905601" y="2897877"/>
            <a:ext cx="17106548" cy="17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algn="just" eaLnBrk="1">
              <a:lnSpc>
                <a:spcPct val="130000"/>
              </a:lnSpc>
              <a:spcBef>
                <a:spcPct val="0"/>
              </a:spcBef>
              <a:defRPr/>
            </a:pPr>
            <a:r>
              <a:rPr lang="es-ES" sz="3600" dirty="0">
                <a:solidFill>
                  <a:srgbClr val="421F2A"/>
                </a:solidFill>
                <a:latin typeface="Avenir Book"/>
              </a:rPr>
              <a:t>RÉGIMEN DE RESPONSABILIDAD AMPLIADA DEL PRODUCTOR: </a:t>
            </a:r>
            <a:r>
              <a:rPr lang="es-ES" sz="2400" b="0" dirty="0">
                <a:solidFill>
                  <a:srgbClr val="421F2A"/>
                </a:solidFill>
                <a:latin typeface="Avenir Book"/>
              </a:rPr>
              <a:t>conjunto de medidas adoptadas para garantizar que los </a:t>
            </a:r>
            <a:r>
              <a:rPr lang="es-ES" sz="2400" dirty="0">
                <a:solidFill>
                  <a:srgbClr val="421F2A"/>
                </a:solidFill>
                <a:latin typeface="Avenir Book"/>
              </a:rPr>
              <a:t>productores de productos </a:t>
            </a:r>
            <a:r>
              <a:rPr lang="es-ES" sz="2400" b="0" dirty="0">
                <a:solidFill>
                  <a:srgbClr val="421F2A"/>
                </a:solidFill>
                <a:latin typeface="Avenir Book"/>
              </a:rPr>
              <a:t>asuman la responsabilidad financiera o bien la </a:t>
            </a:r>
            <a:r>
              <a:rPr lang="es-ES" sz="2400" dirty="0">
                <a:solidFill>
                  <a:srgbClr val="421F2A"/>
                </a:solidFill>
                <a:latin typeface="Avenir Book"/>
              </a:rPr>
              <a:t>responsabilidad financiera y organizativa </a:t>
            </a:r>
            <a:r>
              <a:rPr lang="es-ES" sz="2400" b="0" dirty="0">
                <a:solidFill>
                  <a:srgbClr val="421F2A"/>
                </a:solidFill>
                <a:latin typeface="Avenir Book"/>
              </a:rPr>
              <a:t>de la gestión de la fase de residuo del ciclo de vida de un producto.</a:t>
            </a:r>
            <a:endParaRPr lang="es-ES" altLang="es-ES" sz="2400" b="0" dirty="0">
              <a:solidFill>
                <a:srgbClr val="421F2A"/>
              </a:solidFill>
              <a:latin typeface="Avenir Book"/>
              <a:sym typeface="Avenir Heavy" panose="02000503020000020003"/>
            </a:endParaRPr>
          </a:p>
        </p:txBody>
      </p:sp>
      <p:sp>
        <p:nvSpPr>
          <p:cNvPr id="4"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F91CB0E8-1114-8D33-B81B-079AE70C2EEA}"/>
              </a:ext>
            </a:extLst>
          </p:cNvPr>
          <p:cNvSpPr txBox="1">
            <a:spLocks noChangeArrowheads="1"/>
          </p:cNvSpPr>
          <p:nvPr/>
        </p:nvSpPr>
        <p:spPr bwMode="auto">
          <a:xfrm>
            <a:off x="3905603" y="9865148"/>
            <a:ext cx="17106547" cy="17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algn="just" eaLnBrk="1">
              <a:lnSpc>
                <a:spcPct val="130000"/>
              </a:lnSpc>
              <a:spcBef>
                <a:spcPct val="0"/>
              </a:spcBef>
              <a:defRPr/>
            </a:pPr>
            <a:r>
              <a:rPr lang="es-ES" sz="3600" dirty="0">
                <a:solidFill>
                  <a:srgbClr val="421F2A"/>
                </a:solidFill>
                <a:latin typeface="Avenir Book"/>
              </a:rPr>
              <a:t>Sistema Colectivo de Responsabilidad Ampliada del Productor (SCRAP): </a:t>
            </a:r>
            <a:r>
              <a:rPr lang="es-ES" sz="2400" b="0" dirty="0">
                <a:solidFill>
                  <a:srgbClr val="421F2A"/>
                </a:solidFill>
                <a:latin typeface="Avenir Book"/>
              </a:rPr>
              <a:t>organizaciones </a:t>
            </a:r>
            <a:r>
              <a:rPr lang="es-ES" sz="2400" dirty="0">
                <a:solidFill>
                  <a:srgbClr val="421F2A"/>
                </a:solidFill>
                <a:latin typeface="Avenir Book"/>
              </a:rPr>
              <a:t>sin ánimo de lucro</a:t>
            </a:r>
            <a:r>
              <a:rPr lang="es-ES" sz="2400" b="0" dirty="0">
                <a:solidFill>
                  <a:srgbClr val="421F2A"/>
                </a:solidFill>
                <a:latin typeface="Avenir Book"/>
              </a:rPr>
              <a:t> constituidas por los productores de producto y cuyo objetivo es dar cumplimiento, de manera colectiva, a las obligaciones establecidas para los Productores de Producto. </a:t>
            </a:r>
            <a:endParaRPr lang="es-ES" altLang="es-ES" sz="2400" b="0" dirty="0">
              <a:solidFill>
                <a:srgbClr val="421F2A"/>
              </a:solidFill>
              <a:latin typeface="Avenir Book"/>
              <a:sym typeface="Avenir Heavy" panose="02000503020000020003"/>
            </a:endParaRPr>
          </a:p>
        </p:txBody>
      </p:sp>
      <p:pic>
        <p:nvPicPr>
          <p:cNvPr id="3" name="CHIP.png">
            <a:extLst>
              <a:ext uri="{FF2B5EF4-FFF2-40B4-BE49-F238E27FC236}">
                <a16:creationId xmlns:a16="http://schemas.microsoft.com/office/drawing/2014/main" xmlns="" id="{36C51D28-B6F7-68C5-D7DF-25F0ADA60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192670">
            <a:off x="1041256" y="11322955"/>
            <a:ext cx="2166793" cy="2665624"/>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2783883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500" fill="hold"/>
                                        <p:tgtEl>
                                          <p:spTgt spid="22533"/>
                                        </p:tgtEl>
                                        <p:attrNameLst>
                                          <p:attrName>ppt_w</p:attrName>
                                        </p:attrNameLst>
                                      </p:cBhvr>
                                      <p:tavLst>
                                        <p:tav tm="0">
                                          <p:val>
                                            <p:fltVal val="0"/>
                                          </p:val>
                                        </p:tav>
                                        <p:tav tm="100000">
                                          <p:val>
                                            <p:strVal val="#ppt_w"/>
                                          </p:val>
                                        </p:tav>
                                      </p:tavLst>
                                    </p:anim>
                                    <p:anim calcmode="lin" valueType="num">
                                      <p:cBhvr>
                                        <p:cTn id="15" dur="500" fill="hold"/>
                                        <p:tgtEl>
                                          <p:spTgt spid="22533"/>
                                        </p:tgtEl>
                                        <p:attrNameLst>
                                          <p:attrName>ppt_h</p:attrName>
                                        </p:attrNameLst>
                                      </p:cBhvr>
                                      <p:tavLst>
                                        <p:tav tm="0">
                                          <p:val>
                                            <p:fltVal val="0"/>
                                          </p:val>
                                        </p:tav>
                                        <p:tav tm="100000">
                                          <p:val>
                                            <p:strVal val="#ppt_h"/>
                                          </p:val>
                                        </p:tav>
                                      </p:tavLst>
                                    </p:anim>
                                    <p:animEffect transition="in" filter="fade">
                                      <p:cBhvr>
                                        <p:cTn id="16" dur="500"/>
                                        <p:tgtEl>
                                          <p:spTgt spid="225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logo reinicia.png" descr="logo reinicia.png"/>
          <p:cNvPicPr>
            <a:picLocks noChangeAspect="1"/>
          </p:cNvPicPr>
          <p:nvPr/>
        </p:nvPicPr>
        <p:blipFill>
          <a:blip r:embed="rId2"/>
          <a:stretch>
            <a:fillRect/>
          </a:stretch>
        </p:blipFill>
        <p:spPr>
          <a:xfrm>
            <a:off x="22264180" y="6186289"/>
            <a:ext cx="1802575" cy="1802574"/>
          </a:xfrm>
          <a:prstGeom prst="rect">
            <a:avLst/>
          </a:prstGeom>
          <a:ln w="12700">
            <a:miter lim="400000"/>
          </a:ln>
        </p:spPr>
      </p:pic>
      <p:sp>
        <p:nvSpPr>
          <p:cNvPr id="174" name="Número de diapositiva"/>
          <p:cNvSpPr txBox="1">
            <a:spLocks noGrp="1"/>
          </p:cNvSpPr>
          <p:nvPr>
            <p:ph type="sldNum" sz="quarter" idx="2"/>
          </p:nvPr>
        </p:nvSpPr>
        <p:spPr>
          <a:xfrm>
            <a:off x="23752755" y="13144500"/>
            <a:ext cx="208390" cy="3334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Avenir Book" panose="02000503020000020003"/>
              </a:rPr>
              <a:t>3</a:t>
            </a:fld>
            <a:endParaRPr>
              <a:latin typeface="Avenir Book" panose="02000503020000020003"/>
            </a:endParaRPr>
          </a:p>
        </p:txBody>
      </p:sp>
      <p:sp>
        <p:nvSpPr>
          <p:cNvPr id="2" name="Presupuesto 20XX para XXXXXXXXXX">
            <a:extLst>
              <a:ext uri="{FF2B5EF4-FFF2-40B4-BE49-F238E27FC236}">
                <a16:creationId xmlns:a16="http://schemas.microsoft.com/office/drawing/2014/main" xmlns="" id="{2DA13D45-3219-9281-0382-88008F8FEA03}"/>
              </a:ext>
            </a:extLst>
          </p:cNvPr>
          <p:cNvSpPr txBox="1"/>
          <p:nvPr/>
        </p:nvSpPr>
        <p:spPr>
          <a:xfrm>
            <a:off x="10908562" y="6121177"/>
            <a:ext cx="3292569"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Envases domésticos</a:t>
            </a:r>
          </a:p>
        </p:txBody>
      </p:sp>
      <p:sp>
        <p:nvSpPr>
          <p:cNvPr id="3" name="Presupuesto 20XX para XXXXXXXXXX">
            <a:extLst>
              <a:ext uri="{FF2B5EF4-FFF2-40B4-BE49-F238E27FC236}">
                <a16:creationId xmlns:a16="http://schemas.microsoft.com/office/drawing/2014/main" xmlns="" id="{8FBD8B2C-EE87-013D-4DBE-36E61CECED38}"/>
              </a:ext>
            </a:extLst>
          </p:cNvPr>
          <p:cNvSpPr txBox="1"/>
          <p:nvPr/>
        </p:nvSpPr>
        <p:spPr>
          <a:xfrm>
            <a:off x="8212979" y="1032415"/>
            <a:ext cx="893513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sym typeface="Helvetica Neue"/>
              </a:rPr>
              <a:t>PRODUCTOS SUJETOS A LA RAP</a:t>
            </a:r>
          </a:p>
        </p:txBody>
      </p:sp>
      <p:sp>
        <p:nvSpPr>
          <p:cNvPr id="4" name="Presupuesto 20XX para XXXXXXXXXX">
            <a:extLst>
              <a:ext uri="{FF2B5EF4-FFF2-40B4-BE49-F238E27FC236}">
                <a16:creationId xmlns:a16="http://schemas.microsoft.com/office/drawing/2014/main" xmlns="" id="{73A76DAD-F415-1340-FD88-CEAA7969EFA4}"/>
              </a:ext>
            </a:extLst>
          </p:cNvPr>
          <p:cNvSpPr txBox="1"/>
          <p:nvPr/>
        </p:nvSpPr>
        <p:spPr>
          <a:xfrm>
            <a:off x="16499880" y="6121176"/>
            <a:ext cx="5618526"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Envases comerciales e industriales</a:t>
            </a:r>
          </a:p>
        </p:txBody>
      </p:sp>
      <p:sp>
        <p:nvSpPr>
          <p:cNvPr id="5" name="Presupuesto 20XX para XXXXXXXXXX">
            <a:extLst>
              <a:ext uri="{FF2B5EF4-FFF2-40B4-BE49-F238E27FC236}">
                <a16:creationId xmlns:a16="http://schemas.microsoft.com/office/drawing/2014/main" xmlns="" id="{E1F1BE4F-AD88-6F95-B1AE-BC7D3DBF0CE1}"/>
              </a:ext>
            </a:extLst>
          </p:cNvPr>
          <p:cNvSpPr txBox="1"/>
          <p:nvPr/>
        </p:nvSpPr>
        <p:spPr>
          <a:xfrm>
            <a:off x="18433930" y="2417277"/>
            <a:ext cx="198451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Neumáticos</a:t>
            </a:r>
          </a:p>
        </p:txBody>
      </p:sp>
      <p:sp>
        <p:nvSpPr>
          <p:cNvPr id="6" name="Presupuesto 20XX para XXXXXXXXXX">
            <a:extLst>
              <a:ext uri="{FF2B5EF4-FFF2-40B4-BE49-F238E27FC236}">
                <a16:creationId xmlns:a16="http://schemas.microsoft.com/office/drawing/2014/main" xmlns="" id="{A1813C7C-68D8-3CF4-272D-B34222E38590}"/>
              </a:ext>
            </a:extLst>
          </p:cNvPr>
          <p:cNvSpPr txBox="1"/>
          <p:nvPr/>
        </p:nvSpPr>
        <p:spPr>
          <a:xfrm>
            <a:off x="10776385" y="2353029"/>
            <a:ext cx="3529812"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Pilas y acumuladores</a:t>
            </a:r>
          </a:p>
        </p:txBody>
      </p:sp>
      <p:sp>
        <p:nvSpPr>
          <p:cNvPr id="7" name="Presupuesto 20XX para XXXXXXXXXX">
            <a:extLst>
              <a:ext uri="{FF2B5EF4-FFF2-40B4-BE49-F238E27FC236}">
                <a16:creationId xmlns:a16="http://schemas.microsoft.com/office/drawing/2014/main" xmlns="" id="{44894221-9BE7-809A-5CBA-63AEC68BEF20}"/>
              </a:ext>
            </a:extLst>
          </p:cNvPr>
          <p:cNvSpPr txBox="1"/>
          <p:nvPr/>
        </p:nvSpPr>
        <p:spPr>
          <a:xfrm>
            <a:off x="22524736" y="9917307"/>
            <a:ext cx="839975"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Etc...</a:t>
            </a:r>
          </a:p>
        </p:txBody>
      </p:sp>
      <p:sp>
        <p:nvSpPr>
          <p:cNvPr id="8" name="Presupuesto 20XX para XXXXXXXXXX">
            <a:extLst>
              <a:ext uri="{FF2B5EF4-FFF2-40B4-BE49-F238E27FC236}">
                <a16:creationId xmlns:a16="http://schemas.microsoft.com/office/drawing/2014/main" xmlns="" id="{49FE5D1A-80B5-A734-7DC0-1C8BA50936D3}"/>
              </a:ext>
            </a:extLst>
          </p:cNvPr>
          <p:cNvSpPr txBox="1"/>
          <p:nvPr/>
        </p:nvSpPr>
        <p:spPr>
          <a:xfrm>
            <a:off x="2487406" y="2280881"/>
            <a:ext cx="5413341"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latin typeface="Avenir Book" panose="02000503020000020003"/>
                <a:ea typeface="Verdana" panose="020B0604030504040204" pitchFamily="34" charset="0"/>
              </a:rPr>
              <a:t>Aparatos eléctricos y electrónicos</a:t>
            </a:r>
          </a:p>
        </p:txBody>
      </p:sp>
      <p:sp>
        <p:nvSpPr>
          <p:cNvPr id="9" name="Presupuesto 20XX para XXXXXXXXXX">
            <a:extLst>
              <a:ext uri="{FF2B5EF4-FFF2-40B4-BE49-F238E27FC236}">
                <a16:creationId xmlns:a16="http://schemas.microsoft.com/office/drawing/2014/main" xmlns="" id="{976365E1-5DD0-30F2-7DAD-387C1EBA4543}"/>
              </a:ext>
            </a:extLst>
          </p:cNvPr>
          <p:cNvSpPr txBox="1"/>
          <p:nvPr/>
        </p:nvSpPr>
        <p:spPr>
          <a:xfrm>
            <a:off x="19082955" y="9824401"/>
            <a:ext cx="1763222"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chemeClr val="bg1">
                    <a:lumMod val="65000"/>
                  </a:schemeClr>
                </a:solidFill>
                <a:latin typeface="Avenir Book" panose="02000503020000020003"/>
                <a:ea typeface="Verdana" panose="020B0604030504040204" pitchFamily="34" charset="0"/>
              </a:rPr>
              <a:t>Textil</a:t>
            </a:r>
          </a:p>
        </p:txBody>
      </p:sp>
      <p:sp>
        <p:nvSpPr>
          <p:cNvPr id="10" name="Presupuesto 20XX para XXXXXXXXXX">
            <a:extLst>
              <a:ext uri="{FF2B5EF4-FFF2-40B4-BE49-F238E27FC236}">
                <a16:creationId xmlns:a16="http://schemas.microsoft.com/office/drawing/2014/main" xmlns="" id="{9DAE6E44-DC82-211B-92E5-F3A957BB397B}"/>
              </a:ext>
            </a:extLst>
          </p:cNvPr>
          <p:cNvSpPr txBox="1"/>
          <p:nvPr/>
        </p:nvSpPr>
        <p:spPr>
          <a:xfrm>
            <a:off x="3475605" y="6076460"/>
            <a:ext cx="319959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rgbClr val="421F2A"/>
                </a:solidFill>
                <a:latin typeface="Avenir Book" panose="02000503020000020003"/>
                <a:ea typeface="Verdana" panose="020B0604030504040204" pitchFamily="34" charset="0"/>
              </a:rPr>
              <a:t>Aceites industriales</a:t>
            </a:r>
          </a:p>
        </p:txBody>
      </p:sp>
      <p:sp>
        <p:nvSpPr>
          <p:cNvPr id="11" name="Presupuesto 20XX para XXXXXXXXXX">
            <a:extLst>
              <a:ext uri="{FF2B5EF4-FFF2-40B4-BE49-F238E27FC236}">
                <a16:creationId xmlns:a16="http://schemas.microsoft.com/office/drawing/2014/main" xmlns="" id="{66985666-F7EF-0677-E99A-05CABE3A0B09}"/>
              </a:ext>
            </a:extLst>
          </p:cNvPr>
          <p:cNvSpPr txBox="1"/>
          <p:nvPr/>
        </p:nvSpPr>
        <p:spPr>
          <a:xfrm>
            <a:off x="11133214" y="9879943"/>
            <a:ext cx="3058531"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chemeClr val="bg1">
                    <a:lumMod val="65000"/>
                  </a:schemeClr>
                </a:solidFill>
                <a:latin typeface="Avenir Book" panose="02000503020000020003"/>
                <a:ea typeface="Verdana" panose="020B0604030504040204" pitchFamily="34" charset="0"/>
              </a:rPr>
              <a:t>Muebles y enseres</a:t>
            </a:r>
          </a:p>
        </p:txBody>
      </p:sp>
      <p:sp>
        <p:nvSpPr>
          <p:cNvPr id="12" name="Presupuesto 20XX para XXXXXXXXXX">
            <a:extLst>
              <a:ext uri="{FF2B5EF4-FFF2-40B4-BE49-F238E27FC236}">
                <a16:creationId xmlns:a16="http://schemas.microsoft.com/office/drawing/2014/main" xmlns="" id="{DB2C240E-81C8-DA52-CE98-F6890F8FAA82}"/>
              </a:ext>
            </a:extLst>
          </p:cNvPr>
          <p:cNvSpPr txBox="1"/>
          <p:nvPr/>
        </p:nvSpPr>
        <p:spPr>
          <a:xfrm>
            <a:off x="2518944" y="9830988"/>
            <a:ext cx="5179303"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chemeClr val="bg1">
                    <a:lumMod val="65000"/>
                  </a:schemeClr>
                </a:solidFill>
                <a:latin typeface="Avenir Book" panose="02000503020000020003"/>
                <a:ea typeface="Verdana" panose="020B0604030504040204" pitchFamily="34" charset="0"/>
              </a:rPr>
              <a:t>Plástico uso agrario no envases</a:t>
            </a:r>
          </a:p>
        </p:txBody>
      </p:sp>
      <p:pic>
        <p:nvPicPr>
          <p:cNvPr id="15" name="Imagen 14">
            <a:extLst>
              <a:ext uri="{FF2B5EF4-FFF2-40B4-BE49-F238E27FC236}">
                <a16:creationId xmlns:a16="http://schemas.microsoft.com/office/drawing/2014/main" xmlns="" id="{B66CEA1E-5B20-9A9C-D120-EDFB14FD79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17" b="93118" l="5221" r="92169">
                        <a14:foregroundMark x1="91365" y1="60000" x2="91365" y2="60000"/>
                        <a14:foregroundMark x1="92169" y1="60000" x2="92169" y2="60000"/>
                        <a14:foregroundMark x1="92169" y1="60000" x2="92169" y2="60000"/>
                        <a14:foregroundMark x1="69076" y1="93548" x2="69076" y2="93548"/>
                        <a14:foregroundMark x1="69076" y1="93548" x2="69076" y2="93548"/>
                        <a14:foregroundMark x1="66064" y1="56129" x2="66064" y2="56129"/>
                        <a14:foregroundMark x1="66064" y1="56129" x2="66064" y2="56129"/>
                        <a14:foregroundMark x1="62450" y1="48817" x2="62450" y2="48817"/>
                        <a14:foregroundMark x1="62450" y1="48817" x2="62450" y2="48817"/>
                        <a14:foregroundMark x1="58635" y1="44946" x2="58635" y2="44946"/>
                        <a14:foregroundMark x1="58635" y1="44946" x2="58635" y2="44946"/>
                        <a14:foregroundMark x1="57229" y1="55269" x2="57229" y2="55269"/>
                        <a14:foregroundMark x1="57229" y1="55269" x2="57229" y2="55269"/>
                        <a14:foregroundMark x1="46787" y1="52903" x2="46787" y2="52903"/>
                        <a14:foregroundMark x1="46787" y1="52903" x2="46787" y2="52903"/>
                        <a14:foregroundMark x1="43173" y1="48817" x2="43173" y2="48817"/>
                        <a14:foregroundMark x1="43173" y1="48817" x2="43173" y2="48817"/>
                        <a14:foregroundMark x1="41566" y1="47312" x2="41566" y2="47312"/>
                        <a14:foregroundMark x1="41566" y1="47312" x2="41566" y2="47312"/>
                        <a14:foregroundMark x1="40161" y1="52903" x2="40161" y2="52903"/>
                        <a14:foregroundMark x1="40161" y1="52903" x2="40161" y2="52903"/>
                        <a14:foregroundMark x1="40161" y1="61720" x2="40161" y2="61720"/>
                        <a14:foregroundMark x1="40161" y1="61720" x2="40161" y2="61720"/>
                        <a14:foregroundMark x1="55020" y1="72688" x2="55020" y2="72688"/>
                        <a14:foregroundMark x1="55020" y1="72688" x2="55020" y2="72688"/>
                        <a14:foregroundMark x1="62450" y1="69677" x2="62450" y2="69677"/>
                        <a14:foregroundMark x1="63253" y1="69677" x2="63253" y2="69677"/>
                        <a14:foregroundMark x1="65462" y1="66452" x2="65462" y2="66452"/>
                        <a14:foregroundMark x1="65462" y1="66452" x2="65462" y2="66452"/>
                        <a14:foregroundMark x1="77309" y1="67312" x2="77309" y2="67312"/>
                        <a14:foregroundMark x1="77309" y1="67312" x2="77309" y2="67312"/>
                        <a14:foregroundMark x1="78715" y1="56774" x2="78715" y2="56774"/>
                        <a14:foregroundMark x1="78715" y1="56774" x2="78715" y2="56774"/>
                        <a14:foregroundMark x1="66064" y1="44946" x2="66064" y2="44946"/>
                        <a14:foregroundMark x1="66064" y1="44946" x2="66064" y2="44946"/>
                        <a14:foregroundMark x1="66064" y1="43441" x2="66064" y2="43441"/>
                        <a14:foregroundMark x1="66064" y1="43441" x2="66064" y2="43441"/>
                        <a14:foregroundMark x1="66064" y1="43441" x2="66064" y2="43441"/>
                        <a14:foregroundMark x1="65462" y1="40215" x2="65462" y2="40215"/>
                        <a14:foregroundMark x1="65462" y1="40215" x2="65462" y2="40215"/>
                        <a14:foregroundMark x1="65462" y1="40215" x2="65462" y2="40215"/>
                        <a14:foregroundMark x1="65462" y1="39355" x2="65462" y2="39355"/>
                        <a14:foregroundMark x1="65462" y1="39355" x2="65462" y2="39355"/>
                        <a14:foregroundMark x1="65462" y1="39355" x2="65462" y2="39355"/>
                        <a14:foregroundMark x1="66064" y1="59355" x2="57229" y2="60000"/>
                        <a14:foregroundMark x1="75703" y1="57634" x2="75703" y2="57634"/>
                        <a14:foregroundMark x1="75703" y1="57634" x2="75703" y2="57634"/>
                        <a14:foregroundMark x1="74297" y1="58495" x2="74297" y2="58495"/>
                        <a14:foregroundMark x1="74297" y1="58495" x2="74297" y2="58495"/>
                        <a14:foregroundMark x1="78112" y1="49677" x2="78112" y2="49677"/>
                        <a14:foregroundMark x1="78112" y1="49677" x2="78112" y2="49677"/>
                        <a14:foregroundMark x1="80321" y1="54409" x2="80321" y2="54409"/>
                        <a14:foregroundMark x1="80321" y1="54409" x2="80321" y2="54409"/>
                        <a14:foregroundMark x1="80321" y1="60860" x2="80321" y2="60860"/>
                        <a14:foregroundMark x1="80924" y1="60860" x2="80924" y2="60860"/>
                        <a14:foregroundMark x1="76506" y1="52043" x2="76506" y2="52043"/>
                        <a14:foregroundMark x1="76506" y1="52043" x2="76506" y2="52043"/>
                        <a14:foregroundMark x1="60843" y1="58495" x2="60843" y2="58495"/>
                        <a14:foregroundMark x1="60843" y1="50538" x2="60843" y2="50538"/>
                        <a14:foregroundMark x1="60843" y1="50538" x2="60843" y2="50538"/>
                        <a14:foregroundMark x1="59438" y1="55269" x2="59438" y2="55269"/>
                        <a14:foregroundMark x1="58635" y1="55269" x2="58635" y2="55269"/>
                        <a14:foregroundMark x1="58635" y1="55269" x2="58635" y2="55269"/>
                        <a14:foregroundMark x1="58635" y1="55269" x2="58635" y2="55269"/>
                        <a14:foregroundMark x1="57229" y1="68817" x2="57229" y2="68817"/>
                        <a14:foregroundMark x1="57229" y1="69677" x2="57229" y2="69677"/>
                        <a14:foregroundMark x1="62450" y1="67957" x2="62450" y2="67957"/>
                        <a14:foregroundMark x1="62450" y1="67312" x2="62450" y2="67312"/>
                        <a14:foregroundMark x1="62450" y1="67312" x2="62450" y2="67312"/>
                        <a14:foregroundMark x1="62450" y1="67312" x2="62450" y2="67312"/>
                        <a14:foregroundMark x1="69076" y1="85591" x2="69076" y2="85591"/>
                        <a14:foregroundMark x1="69076" y1="85591" x2="69076" y2="85591"/>
                        <a14:foregroundMark x1="69076" y1="85591" x2="69076" y2="85591"/>
                        <a14:foregroundMark x1="77309" y1="81505" x2="77309" y2="81505"/>
                        <a14:foregroundMark x1="78112" y1="81505" x2="78112" y2="81505"/>
                        <a14:foregroundMark x1="83936" y1="73548" x2="83936" y2="73548"/>
                        <a14:foregroundMark x1="83936" y1="73548" x2="83936" y2="73548"/>
                        <a14:foregroundMark x1="83936" y1="73548" x2="83936" y2="73548"/>
                        <a14:foregroundMark x1="83936" y1="73548" x2="83936" y2="73548"/>
                        <a14:foregroundMark x1="86948" y1="60860" x2="86948" y2="60860"/>
                        <a14:foregroundMark x1="86948" y1="60860" x2="86948" y2="60860"/>
                        <a14:foregroundMark x1="85542" y1="53763" x2="85542" y2="53763"/>
                        <a14:foregroundMark x1="85542" y1="53763" x2="85542" y2="53763"/>
                        <a14:foregroundMark x1="85542" y1="52903" x2="85542" y2="52903"/>
                        <a14:foregroundMark x1="80924" y1="48817" x2="80924" y2="48817"/>
                        <a14:foregroundMark x1="80924" y1="48817" x2="80924" y2="48817"/>
                        <a14:foregroundMark x1="79518" y1="43441" x2="79518" y2="43441"/>
                        <a14:foregroundMark x1="79518" y1="43441" x2="79518" y2="43441"/>
                        <a14:foregroundMark x1="79518" y1="43441" x2="79518" y2="43441"/>
                        <a14:foregroundMark x1="80321" y1="50538" x2="80321" y2="50538"/>
                        <a14:foregroundMark x1="80321" y1="50538" x2="80321" y2="50538"/>
                        <a14:foregroundMark x1="80321" y1="50538" x2="80321" y2="50538"/>
                        <a14:foregroundMark x1="80321" y1="50538" x2="80321" y2="50538"/>
                        <a14:foregroundMark x1="79518" y1="50538" x2="79518" y2="50538"/>
                        <a14:foregroundMark x1="77309" y1="50538" x2="77309" y2="50538"/>
                        <a14:foregroundMark x1="65462" y1="45806" x2="65462" y2="45806"/>
                        <a14:foregroundMark x1="65462" y1="45806" x2="65462" y2="45806"/>
                        <a14:foregroundMark x1="59438" y1="52903" x2="59438" y2="52903"/>
                        <a14:foregroundMark x1="59438" y1="52903" x2="59438" y2="52903"/>
                        <a14:foregroundMark x1="59438" y1="52903" x2="59438" y2="52903"/>
                        <a14:foregroundMark x1="59438" y1="52903" x2="59438" y2="52903"/>
                        <a14:foregroundMark x1="59438" y1="52903" x2="59438" y2="52903"/>
                        <a14:foregroundMark x1="59438" y1="52903" x2="59438" y2="52903"/>
                        <a14:foregroundMark x1="59438" y1="36989" x2="59438" y2="36989"/>
                        <a14:foregroundMark x1="59438" y1="36989" x2="59438" y2="36989"/>
                        <a14:foregroundMark x1="59438" y1="36129" x2="59438" y2="36129"/>
                        <a14:foregroundMark x1="59438" y1="35484" x2="59438" y2="35484"/>
                        <a14:foregroundMark x1="59438" y1="35484" x2="59438" y2="35484"/>
                        <a14:foregroundMark x1="60241" y1="32903" x2="60241" y2="32903"/>
                        <a14:foregroundMark x1="60241" y1="33763" x2="60241" y2="33763"/>
                        <a14:foregroundMark x1="60241" y1="33763" x2="60241" y2="33763"/>
                        <a14:foregroundMark x1="76506" y1="33763" x2="76506" y2="33763"/>
                        <a14:foregroundMark x1="73494" y1="34624" x2="73494" y2="34624"/>
                        <a14:foregroundMark x1="73494" y1="35484" x2="73494" y2="35484"/>
                        <a14:foregroundMark x1="79518" y1="37849" x2="79518" y2="37849"/>
                        <a14:foregroundMark x1="79518" y1="39355" x2="79518" y2="39355"/>
                        <a14:foregroundMark x1="80321" y1="41720" x2="80321" y2="41720"/>
                        <a14:foregroundMark x1="85542" y1="45806" x2="85542" y2="45806"/>
                        <a14:foregroundMark x1="85542" y1="53763" x2="85542" y2="53763"/>
                        <a14:foregroundMark x1="88353" y1="56129" x2="88353" y2="56129"/>
                        <a14:foregroundMark x1="88353" y1="56129" x2="88353" y2="56129"/>
                        <a14:foregroundMark x1="87751" y1="54409" x2="87751" y2="54409"/>
                        <a14:foregroundMark x1="86948" y1="54409" x2="86948" y2="54409"/>
                        <a14:foregroundMark x1="86948" y1="54409" x2="86948" y2="54409"/>
                        <a14:foregroundMark x1="66867" y1="68817" x2="66867" y2="68817"/>
                        <a14:foregroundMark x1="66867" y1="68817" x2="66867" y2="68817"/>
                        <a14:foregroundMark x1="63855" y1="67957" x2="63855" y2="67957"/>
                        <a14:foregroundMark x1="63855" y1="67957" x2="63855" y2="67957"/>
                        <a14:foregroundMark x1="63855" y1="67957" x2="63855" y2="67957"/>
                        <a14:foregroundMark x1="63855" y1="67957" x2="63855" y2="67957"/>
                        <a14:foregroundMark x1="63855" y1="67957" x2="63855" y2="67957"/>
                        <a14:foregroundMark x1="57229" y1="64731" x2="57229" y2="64731"/>
                        <a14:foregroundMark x1="57229" y1="64731" x2="57229" y2="64731"/>
                        <a14:foregroundMark x1="57229" y1="64731" x2="57229" y2="64731"/>
                        <a14:foregroundMark x1="57229" y1="64731" x2="57229" y2="64731"/>
                        <a14:foregroundMark x1="57229" y1="64731" x2="57229" y2="64731"/>
                        <a14:foregroundMark x1="57229" y1="64731" x2="57229" y2="64731"/>
                        <a14:foregroundMark x1="54217" y1="60000" x2="54217" y2="60000"/>
                        <a14:foregroundMark x1="54217" y1="60000" x2="54217" y2="60000"/>
                        <a14:foregroundMark x1="54217" y1="60000" x2="54217" y2="60000"/>
                        <a14:foregroundMark x1="40161" y1="48817" x2="40161" y2="48817"/>
                        <a14:foregroundMark x1="40161" y1="48817" x2="40161" y2="48817"/>
                        <a14:foregroundMark x1="40161" y1="48817" x2="40161" y2="48817"/>
                        <a14:foregroundMark x1="40161" y1="48817" x2="40161" y2="48817"/>
                        <a14:foregroundMark x1="40161" y1="48817" x2="40161" y2="48817"/>
                        <a14:foregroundMark x1="40161" y1="48817" x2="40161" y2="48817"/>
                        <a14:foregroundMark x1="40161" y1="48817" x2="40161" y2="48817"/>
                        <a14:foregroundMark x1="8233" y1="46452" x2="8233" y2="46452"/>
                        <a14:foregroundMark x1="8233" y1="45806" x2="8233" y2="45806"/>
                        <a14:foregroundMark x1="5221" y1="43441" x2="5221" y2="43441"/>
                        <a14:foregroundMark x1="5221" y1="43441" x2="5221" y2="43441"/>
                        <a14:foregroundMark x1="80924" y1="52043" x2="80924" y2="52043"/>
                        <a14:foregroundMark x1="80924" y1="52043" x2="80924" y2="52043"/>
                        <a14:foregroundMark x1="67671" y1="67312" x2="67671" y2="67312"/>
                        <a14:foregroundMark x1="67671" y1="67312" x2="67671" y2="67312"/>
                        <a14:foregroundMark x1="63855" y1="66452" x2="63855" y2="66452"/>
                        <a14:foregroundMark x1="63855" y1="66452" x2="63855" y2="66452"/>
                        <a14:foregroundMark x1="58032" y1="64086" x2="58032" y2="64086"/>
                        <a14:foregroundMark x1="58032" y1="64086" x2="58032" y2="64086"/>
                        <a14:foregroundMark x1="55020" y1="63226" x2="55020" y2="63226"/>
                        <a14:foregroundMark x1="55020" y1="63226" x2="55020" y2="63226"/>
                        <a14:foregroundMark x1="48996" y1="83871" x2="48996" y2="83871"/>
                        <a14:foregroundMark x1="48394" y1="83871" x2="48394" y2="83871"/>
                        <a14:foregroundMark x1="46787" y1="78280" x2="46787" y2="78280"/>
                        <a14:foregroundMark x1="46787" y1="78280" x2="46787" y2="78280"/>
                        <a14:foregroundMark x1="46787" y1="77634" x2="46787" y2="77634"/>
                        <a14:foregroundMark x1="45382" y1="75914" x2="45382" y2="75914"/>
                        <a14:foregroundMark x1="57229" y1="64731" x2="58032" y2="58495"/>
                      </a14:backgroundRemoval>
                    </a14:imgEffect>
                  </a14:imgLayer>
                </a14:imgProps>
              </a:ext>
            </a:extLst>
          </a:blip>
          <a:stretch>
            <a:fillRect/>
          </a:stretch>
        </p:blipFill>
        <p:spPr>
          <a:xfrm>
            <a:off x="18281911" y="2917286"/>
            <a:ext cx="2564266" cy="2394344"/>
          </a:xfrm>
          <a:prstGeom prst="rect">
            <a:avLst/>
          </a:prstGeom>
        </p:spPr>
      </p:pic>
      <p:pic>
        <p:nvPicPr>
          <p:cNvPr id="27" name="Imagen 26">
            <a:extLst>
              <a:ext uri="{FF2B5EF4-FFF2-40B4-BE49-F238E27FC236}">
                <a16:creationId xmlns:a16="http://schemas.microsoft.com/office/drawing/2014/main" xmlns="" id="{A0B8B8A3-B3EE-7E62-6695-C3D07B0E1C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765217" y="6441764"/>
            <a:ext cx="2564266" cy="3062691"/>
          </a:xfrm>
          <a:prstGeom prst="rect">
            <a:avLst/>
          </a:prstGeom>
        </p:spPr>
      </p:pic>
      <p:pic>
        <p:nvPicPr>
          <p:cNvPr id="41" name="Picture 4" descr="Embalaje primario, secundario y terciario: ¿en qué se diferencian? -  Rajapack">
            <a:extLst>
              <a:ext uri="{FF2B5EF4-FFF2-40B4-BE49-F238E27FC236}">
                <a16:creationId xmlns:a16="http://schemas.microsoft.com/office/drawing/2014/main" xmlns="" id="{E81382E3-A440-0BDF-2C29-25B91C6903C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2778" b="90741" l="11250" r="58021">
                        <a14:foregroundMark x1="11354" y1="41111" x2="11354" y2="41111"/>
                        <a14:foregroundMark x1="20000" y1="85556" x2="20000" y2="85556"/>
                        <a14:foregroundMark x1="31875" y1="90741" x2="31875" y2="90741"/>
                        <a14:foregroundMark x1="54271" y1="64074" x2="54271" y2="64074"/>
                        <a14:foregroundMark x1="53125" y1="34815" x2="53125" y2="34815"/>
                        <a14:foregroundMark x1="50521" y1="26111" x2="50521" y2="26111"/>
                        <a14:foregroundMark x1="58021" y1="40000" x2="58021" y2="40000"/>
                        <a14:foregroundMark x1="56354" y1="40000" x2="56354" y2="40000"/>
                        <a14:foregroundMark x1="53958" y1="13889" x2="53958" y2="13889"/>
                        <a14:foregroundMark x1="53750" y1="12778" x2="53750" y2="12778"/>
                        <a14:foregroundMark x1="56563" y1="13333" x2="56563" y2="13333"/>
                        <a14:foregroundMark x1="56875" y1="14444" x2="56875" y2="14444"/>
                      </a14:backgroundRemoval>
                    </a14:imgEffect>
                  </a14:imgLayer>
                </a14:imgProps>
              </a:ext>
              <a:ext uri="{28A0092B-C50C-407E-A947-70E740481C1C}">
                <a14:useLocalDpi xmlns:a14="http://schemas.microsoft.com/office/drawing/2010/main" val="0"/>
              </a:ext>
            </a:extLst>
          </a:blip>
          <a:srcRect l="8370" t="8148" r="41515" b="4414"/>
          <a:stretch/>
        </p:blipFill>
        <p:spPr bwMode="auto">
          <a:xfrm>
            <a:off x="19444926" y="7238795"/>
            <a:ext cx="2501864" cy="24553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50 cajas plegables 250 x 175 x 100 mm, marr?n, KK 24, 1 onduladas,  rectangulares, cajas de env?o para peque?os productos | DHL PACK M | DPD S  | GLS S S S |">
            <a:extLst>
              <a:ext uri="{FF2B5EF4-FFF2-40B4-BE49-F238E27FC236}">
                <a16:creationId xmlns:a16="http://schemas.microsoft.com/office/drawing/2014/main" xmlns="" id="{705EE009-AABE-3628-634A-79E2E323304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944" b="95775" l="4598" r="94253">
                        <a14:foregroundMark x1="23276" y1="10704" x2="23276" y2="10704"/>
                        <a14:foregroundMark x1="16379" y1="11831" x2="16379" y2="11831"/>
                        <a14:foregroundMark x1="16954" y1="24225" x2="16954" y2="24225"/>
                        <a14:foregroundMark x1="14655" y1="23099" x2="14655" y2="23099"/>
                        <a14:foregroundMark x1="14655" y1="23099" x2="14655" y2="23099"/>
                        <a14:foregroundMark x1="4885" y1="18592" x2="4885" y2="18592"/>
                        <a14:foregroundMark x1="4885" y1="18592" x2="4885" y2="18592"/>
                        <a14:foregroundMark x1="40517" y1="9014" x2="40517" y2="9014"/>
                        <a14:foregroundMark x1="40517" y1="9014" x2="40517" y2="9014"/>
                        <a14:foregroundMark x1="29023" y1="8451" x2="29023" y2="8451"/>
                        <a14:foregroundMark x1="28448" y1="8451" x2="28448" y2="8451"/>
                        <a14:foregroundMark x1="29023" y1="13521" x2="29023" y2="13521"/>
                        <a14:foregroundMark x1="29023" y1="13521" x2="29023" y2="13521"/>
                        <a14:foregroundMark x1="19828" y1="18592" x2="19828" y2="18592"/>
                        <a14:foregroundMark x1="19828" y1="18592" x2="19828" y2="18592"/>
                        <a14:foregroundMark x1="22701" y1="14648" x2="22701" y2="14648"/>
                        <a14:foregroundMark x1="22701" y1="14648" x2="22701" y2="14648"/>
                        <a14:foregroundMark x1="41667" y1="9577" x2="41667" y2="9577"/>
                        <a14:foregroundMark x1="41667" y1="9577" x2="41667" y2="9577"/>
                        <a14:foregroundMark x1="41667" y1="3944" x2="41667" y2="3944"/>
                        <a14:foregroundMark x1="41667" y1="3944" x2="41667" y2="3944"/>
                        <a14:foregroundMark x1="92816" y1="64225" x2="92816" y2="64225"/>
                        <a14:foregroundMark x1="92816" y1="64225" x2="92816" y2="64225"/>
                        <a14:foregroundMark x1="90517" y1="71549" x2="90517" y2="71549"/>
                        <a14:foregroundMark x1="90517" y1="71549" x2="90517" y2="71549"/>
                        <a14:foregroundMark x1="88793" y1="80000" x2="88793" y2="80000"/>
                        <a14:foregroundMark x1="88793" y1="80000" x2="88793" y2="80000"/>
                        <a14:foregroundMark x1="89368" y1="83380" x2="89368" y2="83380"/>
                        <a14:foregroundMark x1="89368" y1="83380" x2="89368" y2="83380"/>
                        <a14:foregroundMark x1="92241" y1="50704" x2="92241" y2="50704"/>
                        <a14:foregroundMark x1="92241" y1="50704" x2="92241" y2="50704"/>
                        <a14:foregroundMark x1="94540" y1="51268" x2="94540" y2="51268"/>
                        <a14:foregroundMark x1="94540" y1="51268" x2="94540" y2="51268"/>
                        <a14:foregroundMark x1="73276" y1="90141" x2="73276" y2="90141"/>
                        <a14:foregroundMark x1="73276" y1="90141" x2="73276" y2="90141"/>
                        <a14:foregroundMark x1="76149" y1="95775" x2="76149" y2="95775"/>
                        <a14:foregroundMark x1="76149" y1="95775" x2="76149" y2="95775"/>
                      </a14:backgroundRemoval>
                    </a14:imgEffect>
                  </a14:imgLayer>
                </a14:imgProps>
              </a:ext>
              <a:ext uri="{28A0092B-C50C-407E-A947-70E740481C1C}">
                <a14:useLocalDpi xmlns:a14="http://schemas.microsoft.com/office/drawing/2010/main" val="0"/>
              </a:ext>
            </a:extLst>
          </a:blip>
          <a:srcRect/>
          <a:stretch>
            <a:fillRect/>
          </a:stretch>
        </p:blipFill>
        <p:spPr bwMode="auto">
          <a:xfrm>
            <a:off x="17192066" y="7238795"/>
            <a:ext cx="2166138" cy="2209710"/>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49">
            <a:extLst>
              <a:ext uri="{FF2B5EF4-FFF2-40B4-BE49-F238E27FC236}">
                <a16:creationId xmlns:a16="http://schemas.microsoft.com/office/drawing/2014/main" xmlns="" id="{03100E89-0ADB-AE4B-5242-B7E9C4CDE9EB}"/>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976" b="89538" l="6795" r="96603">
                        <a14:foregroundMark x1="6942" y1="62044" x2="6942" y2="62044"/>
                        <a14:foregroundMark x1="81536" y1="55718" x2="81536" y2="55718"/>
                        <a14:foregroundMark x1="92762" y1="54258" x2="92762" y2="54258"/>
                        <a14:foregroundMark x1="42097" y1="89294" x2="42097" y2="89294"/>
                        <a14:foregroundMark x1="96603" y1="55231" x2="96603" y2="55231"/>
                      </a14:backgroundRemoval>
                    </a14:imgEffect>
                  </a14:imgLayer>
                </a14:imgProps>
              </a:ext>
            </a:extLst>
          </a:blip>
          <a:stretch>
            <a:fillRect/>
          </a:stretch>
        </p:blipFill>
        <p:spPr>
          <a:xfrm>
            <a:off x="4426895" y="3575588"/>
            <a:ext cx="1743674" cy="1058567"/>
          </a:xfrm>
          <a:prstGeom prst="rect">
            <a:avLst/>
          </a:prstGeom>
        </p:spPr>
      </p:pic>
      <p:pic>
        <p:nvPicPr>
          <p:cNvPr id="55" name="Imagen 54">
            <a:extLst>
              <a:ext uri="{FF2B5EF4-FFF2-40B4-BE49-F238E27FC236}">
                <a16:creationId xmlns:a16="http://schemas.microsoft.com/office/drawing/2014/main" xmlns="" id="{16554FDD-0F9A-0EE1-2C21-0F8DB8DED197}"/>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8120" b="91026" l="9070" r="90233">
                        <a14:foregroundMark x1="33256" y1="8120" x2="33256" y2="8120"/>
                        <a14:foregroundMark x1="9070" y1="24359" x2="9070" y2="24359"/>
                        <a14:foregroundMark x1="90465" y1="25214" x2="90465" y2="25214"/>
                        <a14:foregroundMark x1="62558" y1="91026" x2="62558" y2="91026"/>
                      </a14:backgroundRemoval>
                    </a14:imgEffect>
                  </a14:imgLayer>
                </a14:imgProps>
              </a:ext>
            </a:extLst>
          </a:blip>
          <a:stretch>
            <a:fillRect/>
          </a:stretch>
        </p:blipFill>
        <p:spPr>
          <a:xfrm>
            <a:off x="18643239" y="10292920"/>
            <a:ext cx="2926393" cy="3185004"/>
          </a:xfrm>
          <a:prstGeom prst="rect">
            <a:avLst/>
          </a:prstGeom>
        </p:spPr>
      </p:pic>
      <p:pic>
        <p:nvPicPr>
          <p:cNvPr id="57" name="Imagen 56">
            <a:extLst>
              <a:ext uri="{FF2B5EF4-FFF2-40B4-BE49-F238E27FC236}">
                <a16:creationId xmlns:a16="http://schemas.microsoft.com/office/drawing/2014/main" xmlns="" id="{79D43EE0-F35E-28E3-C1E9-628F96D2F16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719" b="89770" l="3727" r="96687">
                        <a14:foregroundMark x1="3727" y1="59079" x2="3727" y2="59079"/>
                        <a14:foregroundMark x1="92547" y1="68286" x2="92547" y2="68286"/>
                        <a14:foregroundMark x1="96687" y1="68798" x2="96687" y2="68798"/>
                      </a14:backgroundRemoval>
                    </a14:imgEffect>
                  </a14:imgLayer>
                </a14:imgProps>
              </a:ext>
            </a:extLst>
          </a:blip>
          <a:stretch>
            <a:fillRect/>
          </a:stretch>
        </p:blipFill>
        <p:spPr>
          <a:xfrm>
            <a:off x="10741873" y="9504455"/>
            <a:ext cx="5152939" cy="4171427"/>
          </a:xfrm>
          <a:prstGeom prst="rect">
            <a:avLst/>
          </a:prstGeom>
        </p:spPr>
      </p:pic>
      <p:pic>
        <p:nvPicPr>
          <p:cNvPr id="58" name="Imagen 57">
            <a:extLst>
              <a:ext uri="{FF2B5EF4-FFF2-40B4-BE49-F238E27FC236}">
                <a16:creationId xmlns:a16="http://schemas.microsoft.com/office/drawing/2014/main" xmlns="" id="{10ED1007-AAB5-DBFE-7E17-21AAFEFDA4A0}"/>
              </a:ext>
            </a:extLst>
          </p:cNvPr>
          <p:cNvPicPr>
            <a:picLocks noChangeAspect="1"/>
          </p:cNvPicPr>
          <p:nvPr/>
        </p:nvPicPr>
        <p:blipFill>
          <a:blip r:embed="rId17"/>
          <a:stretch>
            <a:fillRect/>
          </a:stretch>
        </p:blipFill>
        <p:spPr>
          <a:xfrm>
            <a:off x="2900692" y="10407142"/>
            <a:ext cx="4358190" cy="2686814"/>
          </a:xfrm>
          <a:prstGeom prst="rect">
            <a:avLst/>
          </a:prstGeom>
        </p:spPr>
      </p:pic>
      <p:pic>
        <p:nvPicPr>
          <p:cNvPr id="130" name="Imagen 129">
            <a:extLst>
              <a:ext uri="{FF2B5EF4-FFF2-40B4-BE49-F238E27FC236}">
                <a16:creationId xmlns:a16="http://schemas.microsoft.com/office/drawing/2014/main" xmlns="" id="{06ECBE6E-FCE7-A3BE-C81A-2E67FA3DF33E}"/>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11007235" y="2891456"/>
            <a:ext cx="3413464" cy="3185004"/>
          </a:xfrm>
          <a:prstGeom prst="rect">
            <a:avLst/>
          </a:prstGeom>
        </p:spPr>
      </p:pic>
      <p:pic>
        <p:nvPicPr>
          <p:cNvPr id="140" name="Imagen 139">
            <a:extLst>
              <a:ext uri="{FF2B5EF4-FFF2-40B4-BE49-F238E27FC236}">
                <a16:creationId xmlns:a16="http://schemas.microsoft.com/office/drawing/2014/main" xmlns="" id="{FC334B6A-09FF-FDA7-C2CD-145AEB5ABC45}"/>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455" b="94545" l="9761" r="89841">
                        <a14:foregroundMark x1="40637" y1="9636" x2="40637" y2="9636"/>
                        <a14:foregroundMark x1="40637" y1="7091" x2="40637" y2="7091"/>
                        <a14:foregroundMark x1="50000" y1="6000" x2="50000" y2="6000"/>
                        <a14:foregroundMark x1="54183" y1="1818" x2="54183" y2="1818"/>
                        <a14:foregroundMark x1="59562" y1="90909" x2="59562" y2="90909"/>
                        <a14:foregroundMark x1="43625" y1="94545" x2="43625" y2="94545"/>
                      </a14:backgroundRemoval>
                    </a14:imgEffect>
                  </a14:imgLayer>
                </a14:imgProps>
              </a:ext>
            </a:extLst>
          </a:blip>
          <a:stretch>
            <a:fillRect/>
          </a:stretch>
        </p:blipFill>
        <p:spPr>
          <a:xfrm>
            <a:off x="5739122" y="2827646"/>
            <a:ext cx="2139488" cy="2344060"/>
          </a:xfrm>
          <a:prstGeom prst="rect">
            <a:avLst/>
          </a:prstGeom>
        </p:spPr>
      </p:pic>
      <p:pic>
        <p:nvPicPr>
          <p:cNvPr id="142" name="Imagen 141">
            <a:extLst>
              <a:ext uri="{FF2B5EF4-FFF2-40B4-BE49-F238E27FC236}">
                <a16:creationId xmlns:a16="http://schemas.microsoft.com/office/drawing/2014/main" xmlns="" id="{C37E8282-9CF2-0F28-6816-8B909C590E91}"/>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7760" b="92769" l="5469" r="90000">
                        <a14:foregroundMark x1="16250" y1="16755" x2="16250" y2="16755"/>
                        <a14:foregroundMark x1="5469" y1="18871" x2="5469" y2="18871"/>
                        <a14:foregroundMark x1="60000" y1="92945" x2="60000" y2="92945"/>
                        <a14:foregroundMark x1="32969" y1="7760" x2="32969" y2="7760"/>
                      </a14:backgroundRemoval>
                    </a14:imgEffect>
                  </a14:imgLayer>
                </a14:imgProps>
              </a:ext>
            </a:extLst>
          </a:blip>
          <a:stretch>
            <a:fillRect/>
          </a:stretch>
        </p:blipFill>
        <p:spPr>
          <a:xfrm>
            <a:off x="2728164" y="3379294"/>
            <a:ext cx="1870670" cy="1657296"/>
          </a:xfrm>
          <a:prstGeom prst="rect">
            <a:avLst/>
          </a:prstGeom>
        </p:spPr>
      </p:pic>
      <p:pic>
        <p:nvPicPr>
          <p:cNvPr id="14" name="Imagen 13">
            <a:extLst>
              <a:ext uri="{FF2B5EF4-FFF2-40B4-BE49-F238E27FC236}">
                <a16:creationId xmlns:a16="http://schemas.microsoft.com/office/drawing/2014/main" xmlns="" id="{D58E2DF3-230F-A0FF-C59F-CEA76D61B1E3}"/>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4160" b="94299" l="10000" r="90000">
                        <a14:foregroundMark x1="50000" y1="4314" x2="50000" y2="4314"/>
                        <a14:foregroundMark x1="41250" y1="4777" x2="41250" y2="4777"/>
                        <a14:foregroundMark x1="46250" y1="9399" x2="46250" y2="9399"/>
                        <a14:foregroundMark x1="70000" y1="89214" x2="70000" y2="89214"/>
                        <a14:foregroundMark x1="58750" y1="94299" x2="58750" y2="94299"/>
                      </a14:backgroundRemoval>
                    </a14:imgEffect>
                  </a14:imgLayer>
                </a14:imgProps>
              </a:ext>
            </a:extLst>
          </a:blip>
          <a:stretch>
            <a:fillRect/>
          </a:stretch>
        </p:blipFill>
        <p:spPr>
          <a:xfrm>
            <a:off x="12241190" y="6886621"/>
            <a:ext cx="1077153" cy="2912801"/>
          </a:xfrm>
          <a:prstGeom prst="rect">
            <a:avLst/>
          </a:prstGeom>
        </p:spPr>
      </p:pic>
      <p:pic>
        <p:nvPicPr>
          <p:cNvPr id="13" name="Imagen">
            <a:extLst>
              <a:ext uri="{FF2B5EF4-FFF2-40B4-BE49-F238E27FC236}">
                <a16:creationId xmlns:a16="http://schemas.microsoft.com/office/drawing/2014/main" xmlns="" id="{A5B6D2B4-2EF5-6F0B-7AB8-71412863261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12016519"/>
            <a:ext cx="2233039" cy="1699481"/>
          </a:xfrm>
          <a:prstGeom prst="rect">
            <a:avLst/>
          </a:prstGeom>
          <a:ln w="12700">
            <a:miter lim="400000"/>
          </a:ln>
        </p:spPr>
      </p:pic>
    </p:spTree>
    <p:extLst>
      <p:ext uri="{BB962C8B-B14F-4D97-AF65-F5344CB8AC3E}">
        <p14:creationId xmlns:p14="http://schemas.microsoft.com/office/powerpoint/2010/main" val="2063720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barn(inVertical)">
                                      <p:cBhvr>
                                        <p:cTn id="14" dur="500"/>
                                        <p:tgtEl>
                                          <p:spTgt spid="142"/>
                                        </p:tgtEl>
                                      </p:cBhvr>
                                    </p:animEffect>
                                  </p:childTnLst>
                                </p:cTn>
                              </p:par>
                              <p:par>
                                <p:cTn id="15" presetID="16" presetClass="entr" presetSubtype="21"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par>
                                <p:cTn id="18" presetID="16" presetClass="entr" presetSubtype="21" fill="hold" nodeType="with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barn(inVertical)">
                                      <p:cBhvr>
                                        <p:cTn id="20" dur="500"/>
                                        <p:tgtEl>
                                          <p:spTgt spid="1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arn(inVertical)">
                                      <p:cBhvr>
                                        <p:cTn id="28" dur="500"/>
                                        <p:tgtEl>
                                          <p:spTgt spid="1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par>
                                <p:cTn id="50" presetID="16" presetClass="entr" presetSubtype="2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par>
                                <p:cTn id="58" presetID="16" presetClass="entr" presetSubtype="21"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inVertic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par>
                                <p:cTn id="82" presetID="26" presetClass="entr" presetSubtype="0" fill="hold"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down)">
                                      <p:cBhvr>
                                        <p:cTn id="84" dur="580">
                                          <p:stCondLst>
                                            <p:cond delay="0"/>
                                          </p:stCondLst>
                                        </p:cTn>
                                        <p:tgtEl>
                                          <p:spTgt spid="58"/>
                                        </p:tgtEl>
                                      </p:cBhvr>
                                    </p:animEffect>
                                    <p:anim calcmode="lin" valueType="num">
                                      <p:cBhvr>
                                        <p:cTn id="85"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90" dur="26">
                                          <p:stCondLst>
                                            <p:cond delay="650"/>
                                          </p:stCondLst>
                                        </p:cTn>
                                        <p:tgtEl>
                                          <p:spTgt spid="58"/>
                                        </p:tgtEl>
                                      </p:cBhvr>
                                      <p:to x="100000" y="60000"/>
                                    </p:animScale>
                                    <p:animScale>
                                      <p:cBhvr>
                                        <p:cTn id="91" dur="166" decel="50000">
                                          <p:stCondLst>
                                            <p:cond delay="676"/>
                                          </p:stCondLst>
                                        </p:cTn>
                                        <p:tgtEl>
                                          <p:spTgt spid="58"/>
                                        </p:tgtEl>
                                      </p:cBhvr>
                                      <p:to x="100000" y="100000"/>
                                    </p:animScale>
                                    <p:animScale>
                                      <p:cBhvr>
                                        <p:cTn id="92" dur="26">
                                          <p:stCondLst>
                                            <p:cond delay="1312"/>
                                          </p:stCondLst>
                                        </p:cTn>
                                        <p:tgtEl>
                                          <p:spTgt spid="58"/>
                                        </p:tgtEl>
                                      </p:cBhvr>
                                      <p:to x="100000" y="80000"/>
                                    </p:animScale>
                                    <p:animScale>
                                      <p:cBhvr>
                                        <p:cTn id="93" dur="166" decel="50000">
                                          <p:stCondLst>
                                            <p:cond delay="1338"/>
                                          </p:stCondLst>
                                        </p:cTn>
                                        <p:tgtEl>
                                          <p:spTgt spid="58"/>
                                        </p:tgtEl>
                                      </p:cBhvr>
                                      <p:to x="100000" y="100000"/>
                                    </p:animScale>
                                    <p:animScale>
                                      <p:cBhvr>
                                        <p:cTn id="94" dur="26">
                                          <p:stCondLst>
                                            <p:cond delay="1642"/>
                                          </p:stCondLst>
                                        </p:cTn>
                                        <p:tgtEl>
                                          <p:spTgt spid="58"/>
                                        </p:tgtEl>
                                      </p:cBhvr>
                                      <p:to x="100000" y="90000"/>
                                    </p:animScale>
                                    <p:animScale>
                                      <p:cBhvr>
                                        <p:cTn id="95" dur="166" decel="50000">
                                          <p:stCondLst>
                                            <p:cond delay="1668"/>
                                          </p:stCondLst>
                                        </p:cTn>
                                        <p:tgtEl>
                                          <p:spTgt spid="58"/>
                                        </p:tgtEl>
                                      </p:cBhvr>
                                      <p:to x="100000" y="100000"/>
                                    </p:animScale>
                                    <p:animScale>
                                      <p:cBhvr>
                                        <p:cTn id="96" dur="26">
                                          <p:stCondLst>
                                            <p:cond delay="1808"/>
                                          </p:stCondLst>
                                        </p:cTn>
                                        <p:tgtEl>
                                          <p:spTgt spid="58"/>
                                        </p:tgtEl>
                                      </p:cBhvr>
                                      <p:to x="100000" y="95000"/>
                                    </p:animScale>
                                    <p:animScale>
                                      <p:cBhvr>
                                        <p:cTn id="97" dur="166" decel="50000">
                                          <p:stCondLst>
                                            <p:cond delay="1834"/>
                                          </p:stCondLst>
                                        </p:cTn>
                                        <p:tgtEl>
                                          <p:spTgt spid="5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down)">
                                      <p:cBhvr>
                                        <p:cTn id="102" dur="580">
                                          <p:stCondLst>
                                            <p:cond delay="0"/>
                                          </p:stCondLst>
                                        </p:cTn>
                                        <p:tgtEl>
                                          <p:spTgt spid="11"/>
                                        </p:tgtEl>
                                      </p:cBhvr>
                                    </p:animEffect>
                                    <p:anim calcmode="lin" valueType="num">
                                      <p:cBhvr>
                                        <p:cTn id="10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8" dur="26">
                                          <p:stCondLst>
                                            <p:cond delay="650"/>
                                          </p:stCondLst>
                                        </p:cTn>
                                        <p:tgtEl>
                                          <p:spTgt spid="11"/>
                                        </p:tgtEl>
                                      </p:cBhvr>
                                      <p:to x="100000" y="60000"/>
                                    </p:animScale>
                                    <p:animScale>
                                      <p:cBhvr>
                                        <p:cTn id="109" dur="166" decel="50000">
                                          <p:stCondLst>
                                            <p:cond delay="676"/>
                                          </p:stCondLst>
                                        </p:cTn>
                                        <p:tgtEl>
                                          <p:spTgt spid="11"/>
                                        </p:tgtEl>
                                      </p:cBhvr>
                                      <p:to x="100000" y="100000"/>
                                    </p:animScale>
                                    <p:animScale>
                                      <p:cBhvr>
                                        <p:cTn id="110" dur="26">
                                          <p:stCondLst>
                                            <p:cond delay="1312"/>
                                          </p:stCondLst>
                                        </p:cTn>
                                        <p:tgtEl>
                                          <p:spTgt spid="11"/>
                                        </p:tgtEl>
                                      </p:cBhvr>
                                      <p:to x="100000" y="80000"/>
                                    </p:animScale>
                                    <p:animScale>
                                      <p:cBhvr>
                                        <p:cTn id="111" dur="166" decel="50000">
                                          <p:stCondLst>
                                            <p:cond delay="1338"/>
                                          </p:stCondLst>
                                        </p:cTn>
                                        <p:tgtEl>
                                          <p:spTgt spid="11"/>
                                        </p:tgtEl>
                                      </p:cBhvr>
                                      <p:to x="100000" y="100000"/>
                                    </p:animScale>
                                    <p:animScale>
                                      <p:cBhvr>
                                        <p:cTn id="112" dur="26">
                                          <p:stCondLst>
                                            <p:cond delay="1642"/>
                                          </p:stCondLst>
                                        </p:cTn>
                                        <p:tgtEl>
                                          <p:spTgt spid="11"/>
                                        </p:tgtEl>
                                      </p:cBhvr>
                                      <p:to x="100000" y="90000"/>
                                    </p:animScale>
                                    <p:animScale>
                                      <p:cBhvr>
                                        <p:cTn id="113" dur="166" decel="50000">
                                          <p:stCondLst>
                                            <p:cond delay="1668"/>
                                          </p:stCondLst>
                                        </p:cTn>
                                        <p:tgtEl>
                                          <p:spTgt spid="11"/>
                                        </p:tgtEl>
                                      </p:cBhvr>
                                      <p:to x="100000" y="100000"/>
                                    </p:animScale>
                                    <p:animScale>
                                      <p:cBhvr>
                                        <p:cTn id="114" dur="26">
                                          <p:stCondLst>
                                            <p:cond delay="1808"/>
                                          </p:stCondLst>
                                        </p:cTn>
                                        <p:tgtEl>
                                          <p:spTgt spid="11"/>
                                        </p:tgtEl>
                                      </p:cBhvr>
                                      <p:to x="100000" y="95000"/>
                                    </p:animScale>
                                    <p:animScale>
                                      <p:cBhvr>
                                        <p:cTn id="115" dur="166" decel="50000">
                                          <p:stCondLst>
                                            <p:cond delay="1834"/>
                                          </p:stCondLst>
                                        </p:cTn>
                                        <p:tgtEl>
                                          <p:spTgt spid="11"/>
                                        </p:tgtEl>
                                      </p:cBhvr>
                                      <p:to x="100000" y="100000"/>
                                    </p:animScale>
                                  </p:childTnLst>
                                </p:cTn>
                              </p:par>
                              <p:par>
                                <p:cTn id="116" presetID="26" presetClass="entr" presetSubtype="0" fill="hold"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down)">
                                      <p:cBhvr>
                                        <p:cTn id="118" dur="580">
                                          <p:stCondLst>
                                            <p:cond delay="0"/>
                                          </p:stCondLst>
                                        </p:cTn>
                                        <p:tgtEl>
                                          <p:spTgt spid="57"/>
                                        </p:tgtEl>
                                      </p:cBhvr>
                                    </p:animEffect>
                                    <p:anim calcmode="lin" valueType="num">
                                      <p:cBhvr>
                                        <p:cTn id="119"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24" dur="26">
                                          <p:stCondLst>
                                            <p:cond delay="650"/>
                                          </p:stCondLst>
                                        </p:cTn>
                                        <p:tgtEl>
                                          <p:spTgt spid="57"/>
                                        </p:tgtEl>
                                      </p:cBhvr>
                                      <p:to x="100000" y="60000"/>
                                    </p:animScale>
                                    <p:animScale>
                                      <p:cBhvr>
                                        <p:cTn id="125" dur="166" decel="50000">
                                          <p:stCondLst>
                                            <p:cond delay="676"/>
                                          </p:stCondLst>
                                        </p:cTn>
                                        <p:tgtEl>
                                          <p:spTgt spid="57"/>
                                        </p:tgtEl>
                                      </p:cBhvr>
                                      <p:to x="100000" y="100000"/>
                                    </p:animScale>
                                    <p:animScale>
                                      <p:cBhvr>
                                        <p:cTn id="126" dur="26">
                                          <p:stCondLst>
                                            <p:cond delay="1312"/>
                                          </p:stCondLst>
                                        </p:cTn>
                                        <p:tgtEl>
                                          <p:spTgt spid="57"/>
                                        </p:tgtEl>
                                      </p:cBhvr>
                                      <p:to x="100000" y="80000"/>
                                    </p:animScale>
                                    <p:animScale>
                                      <p:cBhvr>
                                        <p:cTn id="127" dur="166" decel="50000">
                                          <p:stCondLst>
                                            <p:cond delay="1338"/>
                                          </p:stCondLst>
                                        </p:cTn>
                                        <p:tgtEl>
                                          <p:spTgt spid="57"/>
                                        </p:tgtEl>
                                      </p:cBhvr>
                                      <p:to x="100000" y="100000"/>
                                    </p:animScale>
                                    <p:animScale>
                                      <p:cBhvr>
                                        <p:cTn id="128" dur="26">
                                          <p:stCondLst>
                                            <p:cond delay="1642"/>
                                          </p:stCondLst>
                                        </p:cTn>
                                        <p:tgtEl>
                                          <p:spTgt spid="57"/>
                                        </p:tgtEl>
                                      </p:cBhvr>
                                      <p:to x="100000" y="90000"/>
                                    </p:animScale>
                                    <p:animScale>
                                      <p:cBhvr>
                                        <p:cTn id="129" dur="166" decel="50000">
                                          <p:stCondLst>
                                            <p:cond delay="1668"/>
                                          </p:stCondLst>
                                        </p:cTn>
                                        <p:tgtEl>
                                          <p:spTgt spid="57"/>
                                        </p:tgtEl>
                                      </p:cBhvr>
                                      <p:to x="100000" y="100000"/>
                                    </p:animScale>
                                    <p:animScale>
                                      <p:cBhvr>
                                        <p:cTn id="130" dur="26">
                                          <p:stCondLst>
                                            <p:cond delay="1808"/>
                                          </p:stCondLst>
                                        </p:cTn>
                                        <p:tgtEl>
                                          <p:spTgt spid="57"/>
                                        </p:tgtEl>
                                      </p:cBhvr>
                                      <p:to x="100000" y="95000"/>
                                    </p:animScale>
                                    <p:animScale>
                                      <p:cBhvr>
                                        <p:cTn id="131" dur="166" decel="50000">
                                          <p:stCondLst>
                                            <p:cond delay="1834"/>
                                          </p:stCondLst>
                                        </p:cTn>
                                        <p:tgtEl>
                                          <p:spTgt spid="57"/>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wipe(down)">
                                      <p:cBhvr>
                                        <p:cTn id="136" dur="580">
                                          <p:stCondLst>
                                            <p:cond delay="0"/>
                                          </p:stCondLst>
                                        </p:cTn>
                                        <p:tgtEl>
                                          <p:spTgt spid="9"/>
                                        </p:tgtEl>
                                      </p:cBhvr>
                                    </p:animEffect>
                                    <p:anim calcmode="lin" valueType="num">
                                      <p:cBhvr>
                                        <p:cTn id="1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2" dur="26">
                                          <p:stCondLst>
                                            <p:cond delay="650"/>
                                          </p:stCondLst>
                                        </p:cTn>
                                        <p:tgtEl>
                                          <p:spTgt spid="9"/>
                                        </p:tgtEl>
                                      </p:cBhvr>
                                      <p:to x="100000" y="60000"/>
                                    </p:animScale>
                                    <p:animScale>
                                      <p:cBhvr>
                                        <p:cTn id="143" dur="166" decel="50000">
                                          <p:stCondLst>
                                            <p:cond delay="676"/>
                                          </p:stCondLst>
                                        </p:cTn>
                                        <p:tgtEl>
                                          <p:spTgt spid="9"/>
                                        </p:tgtEl>
                                      </p:cBhvr>
                                      <p:to x="100000" y="100000"/>
                                    </p:animScale>
                                    <p:animScale>
                                      <p:cBhvr>
                                        <p:cTn id="144" dur="26">
                                          <p:stCondLst>
                                            <p:cond delay="1312"/>
                                          </p:stCondLst>
                                        </p:cTn>
                                        <p:tgtEl>
                                          <p:spTgt spid="9"/>
                                        </p:tgtEl>
                                      </p:cBhvr>
                                      <p:to x="100000" y="80000"/>
                                    </p:animScale>
                                    <p:animScale>
                                      <p:cBhvr>
                                        <p:cTn id="145" dur="166" decel="50000">
                                          <p:stCondLst>
                                            <p:cond delay="1338"/>
                                          </p:stCondLst>
                                        </p:cTn>
                                        <p:tgtEl>
                                          <p:spTgt spid="9"/>
                                        </p:tgtEl>
                                      </p:cBhvr>
                                      <p:to x="100000" y="100000"/>
                                    </p:animScale>
                                    <p:animScale>
                                      <p:cBhvr>
                                        <p:cTn id="146" dur="26">
                                          <p:stCondLst>
                                            <p:cond delay="1642"/>
                                          </p:stCondLst>
                                        </p:cTn>
                                        <p:tgtEl>
                                          <p:spTgt spid="9"/>
                                        </p:tgtEl>
                                      </p:cBhvr>
                                      <p:to x="100000" y="90000"/>
                                    </p:animScale>
                                    <p:animScale>
                                      <p:cBhvr>
                                        <p:cTn id="147" dur="166" decel="50000">
                                          <p:stCondLst>
                                            <p:cond delay="1668"/>
                                          </p:stCondLst>
                                        </p:cTn>
                                        <p:tgtEl>
                                          <p:spTgt spid="9"/>
                                        </p:tgtEl>
                                      </p:cBhvr>
                                      <p:to x="100000" y="100000"/>
                                    </p:animScale>
                                    <p:animScale>
                                      <p:cBhvr>
                                        <p:cTn id="148" dur="26">
                                          <p:stCondLst>
                                            <p:cond delay="1808"/>
                                          </p:stCondLst>
                                        </p:cTn>
                                        <p:tgtEl>
                                          <p:spTgt spid="9"/>
                                        </p:tgtEl>
                                      </p:cBhvr>
                                      <p:to x="100000" y="95000"/>
                                    </p:animScale>
                                    <p:animScale>
                                      <p:cBhvr>
                                        <p:cTn id="149" dur="166" decel="50000">
                                          <p:stCondLst>
                                            <p:cond delay="1834"/>
                                          </p:stCondLst>
                                        </p:cTn>
                                        <p:tgtEl>
                                          <p:spTgt spid="9"/>
                                        </p:tgtEl>
                                      </p:cBhvr>
                                      <p:to x="100000" y="100000"/>
                                    </p:animScale>
                                  </p:childTnLst>
                                </p:cTn>
                              </p:par>
                              <p:par>
                                <p:cTn id="150" presetID="26" presetClass="entr" presetSubtype="0" fill="hold"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wipe(down)">
                                      <p:cBhvr>
                                        <p:cTn id="152" dur="580">
                                          <p:stCondLst>
                                            <p:cond delay="0"/>
                                          </p:stCondLst>
                                        </p:cTn>
                                        <p:tgtEl>
                                          <p:spTgt spid="55"/>
                                        </p:tgtEl>
                                      </p:cBhvr>
                                    </p:animEffect>
                                    <p:anim calcmode="lin" valueType="num">
                                      <p:cBhvr>
                                        <p:cTn id="153"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8" dur="26">
                                          <p:stCondLst>
                                            <p:cond delay="650"/>
                                          </p:stCondLst>
                                        </p:cTn>
                                        <p:tgtEl>
                                          <p:spTgt spid="55"/>
                                        </p:tgtEl>
                                      </p:cBhvr>
                                      <p:to x="100000" y="60000"/>
                                    </p:animScale>
                                    <p:animScale>
                                      <p:cBhvr>
                                        <p:cTn id="159" dur="166" decel="50000">
                                          <p:stCondLst>
                                            <p:cond delay="676"/>
                                          </p:stCondLst>
                                        </p:cTn>
                                        <p:tgtEl>
                                          <p:spTgt spid="55"/>
                                        </p:tgtEl>
                                      </p:cBhvr>
                                      <p:to x="100000" y="100000"/>
                                    </p:animScale>
                                    <p:animScale>
                                      <p:cBhvr>
                                        <p:cTn id="160" dur="26">
                                          <p:stCondLst>
                                            <p:cond delay="1312"/>
                                          </p:stCondLst>
                                        </p:cTn>
                                        <p:tgtEl>
                                          <p:spTgt spid="55"/>
                                        </p:tgtEl>
                                      </p:cBhvr>
                                      <p:to x="100000" y="80000"/>
                                    </p:animScale>
                                    <p:animScale>
                                      <p:cBhvr>
                                        <p:cTn id="161" dur="166" decel="50000">
                                          <p:stCondLst>
                                            <p:cond delay="1338"/>
                                          </p:stCondLst>
                                        </p:cTn>
                                        <p:tgtEl>
                                          <p:spTgt spid="55"/>
                                        </p:tgtEl>
                                      </p:cBhvr>
                                      <p:to x="100000" y="100000"/>
                                    </p:animScale>
                                    <p:animScale>
                                      <p:cBhvr>
                                        <p:cTn id="162" dur="26">
                                          <p:stCondLst>
                                            <p:cond delay="1642"/>
                                          </p:stCondLst>
                                        </p:cTn>
                                        <p:tgtEl>
                                          <p:spTgt spid="55"/>
                                        </p:tgtEl>
                                      </p:cBhvr>
                                      <p:to x="100000" y="90000"/>
                                    </p:animScale>
                                    <p:animScale>
                                      <p:cBhvr>
                                        <p:cTn id="163" dur="166" decel="50000">
                                          <p:stCondLst>
                                            <p:cond delay="1668"/>
                                          </p:stCondLst>
                                        </p:cTn>
                                        <p:tgtEl>
                                          <p:spTgt spid="55"/>
                                        </p:tgtEl>
                                      </p:cBhvr>
                                      <p:to x="100000" y="100000"/>
                                    </p:animScale>
                                    <p:animScale>
                                      <p:cBhvr>
                                        <p:cTn id="164" dur="26">
                                          <p:stCondLst>
                                            <p:cond delay="1808"/>
                                          </p:stCondLst>
                                        </p:cTn>
                                        <p:tgtEl>
                                          <p:spTgt spid="55"/>
                                        </p:tgtEl>
                                      </p:cBhvr>
                                      <p:to x="100000" y="95000"/>
                                    </p:animScale>
                                    <p:animScale>
                                      <p:cBhvr>
                                        <p:cTn id="165" dur="166" decel="50000">
                                          <p:stCondLst>
                                            <p:cond delay="1834"/>
                                          </p:stCondLst>
                                        </p:cTn>
                                        <p:tgtEl>
                                          <p:spTgt spid="55"/>
                                        </p:tgtEl>
                                      </p:cBhvr>
                                      <p:to x="100000" y="100000"/>
                                    </p:animScale>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logo reinicia.png" descr="logo reinicia.png">
            <a:extLst>
              <a:ext uri="{FF2B5EF4-FFF2-40B4-BE49-F238E27FC236}">
                <a16:creationId xmlns:a16="http://schemas.microsoft.com/office/drawing/2014/main" xmlns="" id="{2281EA83-9159-4C18-B9ED-D8CD26F611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4763" y="62357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340" name="Número de diapositiva">
            <a:extLst>
              <a:ext uri="{FF2B5EF4-FFF2-40B4-BE49-F238E27FC236}">
                <a16:creationId xmlns:a16="http://schemas.microsoft.com/office/drawing/2014/main" xmlns="" id="{BEC7CEBA-F005-46C6-89A1-7674F3FC0F82}"/>
              </a:ext>
            </a:extLst>
          </p:cNvPr>
          <p:cNvSpPr>
            <a:spLocks noGrp="1" noChangeArrowheads="1"/>
          </p:cNvSpPr>
          <p:nvPr>
            <p:ph type="sldNum" sz="quarter" idx="10"/>
          </p:nvPr>
        </p:nvSpPr>
        <p:spPr bwMode="auto">
          <a:xfrm>
            <a:off x="23752755" y="13144500"/>
            <a:ext cx="208390"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defPPr>
              <a:defRPr lang="es-ES"/>
            </a:defPPr>
            <a:lvl1pPr algn="ctr" defTabSz="825500" rtl="0" eaLnBrk="1" fontAlgn="base" hangingPunct="0">
              <a:spcBef>
                <a:spcPct val="0"/>
              </a:spcBef>
              <a:spcAft>
                <a:spcPct val="0"/>
              </a:spcAft>
              <a:defRPr sz="1500" b="0" kern="1200">
                <a:solidFill>
                  <a:srgbClr val="000000"/>
                </a:solidFill>
                <a:latin typeface="Avenir Book"/>
                <a:ea typeface="Avenir Book"/>
                <a:cs typeface="Avenir Book"/>
                <a:sym typeface="Avenir Book"/>
              </a:defRPr>
            </a:lvl1pPr>
            <a:lvl2pPr marL="457200" indent="-228600" algn="l" defTabSz="825500" rtl="0" eaLnBrk="0" fontAlgn="base" hangingPunct="0">
              <a:spcBef>
                <a:spcPct val="0"/>
              </a:spcBef>
              <a:spcAft>
                <a:spcPct val="0"/>
              </a:spcAft>
              <a:defRPr sz="3000" b="1" kern="1200">
                <a:solidFill>
                  <a:srgbClr val="000000"/>
                </a:solidFill>
                <a:latin typeface="Helvetica Neue"/>
                <a:ea typeface="Helvetica Neue"/>
                <a:cs typeface="Helvetica Neue"/>
                <a:sym typeface="Helvetica Neue"/>
              </a:defRPr>
            </a:lvl2pPr>
            <a:lvl3pPr marL="914400" indent="-457200" algn="l" defTabSz="825500" rtl="0" eaLnBrk="0" fontAlgn="base" hangingPunct="0">
              <a:spcBef>
                <a:spcPct val="0"/>
              </a:spcBef>
              <a:spcAft>
                <a:spcPct val="0"/>
              </a:spcAft>
              <a:defRPr sz="3000" b="1" kern="1200">
                <a:solidFill>
                  <a:srgbClr val="000000"/>
                </a:solidFill>
                <a:latin typeface="Helvetica Neue"/>
                <a:ea typeface="Helvetica Neue"/>
                <a:cs typeface="Helvetica Neue"/>
                <a:sym typeface="Helvetica Neue"/>
              </a:defRPr>
            </a:lvl3pPr>
            <a:lvl4pPr marL="1371600" indent="-685800" algn="l" defTabSz="825500" rtl="0" eaLnBrk="0" fontAlgn="base" hangingPunct="0">
              <a:spcBef>
                <a:spcPct val="0"/>
              </a:spcBef>
              <a:spcAft>
                <a:spcPct val="0"/>
              </a:spcAft>
              <a:defRPr sz="3000" b="1" kern="1200">
                <a:solidFill>
                  <a:srgbClr val="000000"/>
                </a:solidFill>
                <a:latin typeface="Helvetica Neue"/>
                <a:ea typeface="Helvetica Neue"/>
                <a:cs typeface="Helvetica Neue"/>
                <a:sym typeface="Helvetica Neue"/>
              </a:defRPr>
            </a:lvl4pPr>
            <a:lvl5pPr marL="1828800" indent="-914400" algn="l" defTabSz="825500" rtl="0" eaLnBrk="0" fontAlgn="base" hangingPunct="0">
              <a:spcBef>
                <a:spcPct val="0"/>
              </a:spcBef>
              <a:spcAft>
                <a:spcPct val="0"/>
              </a:spcAft>
              <a:defRPr sz="3000" b="1" kern="1200">
                <a:solidFill>
                  <a:srgbClr val="000000"/>
                </a:solidFill>
                <a:latin typeface="Helvetica Neue"/>
                <a:ea typeface="Helvetica Neue"/>
                <a:cs typeface="Helvetica Neue"/>
                <a:sym typeface="Helvetica Neue"/>
              </a:defRPr>
            </a:lvl5pPr>
            <a:lvl6pPr marL="2286000" algn="l" defTabSz="914400" rtl="0" eaLnBrk="1" latinLnBrk="0" hangingPunct="1">
              <a:defRPr sz="3000" b="1" kern="1200">
                <a:solidFill>
                  <a:srgbClr val="000000"/>
                </a:solidFill>
                <a:latin typeface="Helvetica Neue"/>
                <a:ea typeface="Helvetica Neue"/>
                <a:cs typeface="Helvetica Neue"/>
                <a:sym typeface="Helvetica Neue"/>
              </a:defRPr>
            </a:lvl6pPr>
            <a:lvl7pPr marL="2743200" algn="l" defTabSz="914400" rtl="0" eaLnBrk="1" latinLnBrk="0" hangingPunct="1">
              <a:defRPr sz="3000" b="1" kern="1200">
                <a:solidFill>
                  <a:srgbClr val="000000"/>
                </a:solidFill>
                <a:latin typeface="Helvetica Neue"/>
                <a:ea typeface="Helvetica Neue"/>
                <a:cs typeface="Helvetica Neue"/>
                <a:sym typeface="Helvetica Neue"/>
              </a:defRPr>
            </a:lvl7pPr>
            <a:lvl8pPr marL="3200400" algn="l" defTabSz="914400" rtl="0" eaLnBrk="1" latinLnBrk="0" hangingPunct="1">
              <a:defRPr sz="3000" b="1" kern="1200">
                <a:solidFill>
                  <a:srgbClr val="000000"/>
                </a:solidFill>
                <a:latin typeface="Helvetica Neue"/>
                <a:ea typeface="Helvetica Neue"/>
                <a:cs typeface="Helvetica Neue"/>
                <a:sym typeface="Helvetica Neue"/>
              </a:defRPr>
            </a:lvl8pPr>
            <a:lvl9pPr marL="3657600" algn="l" defTabSz="914400" rtl="0" eaLnBrk="1" latinLnBrk="0" hangingPunct="1">
              <a:defRPr sz="3000" b="1" kern="1200">
                <a:solidFill>
                  <a:srgbClr val="000000"/>
                </a:solidFill>
                <a:latin typeface="Helvetica Neue"/>
                <a:ea typeface="Helvetica Neue"/>
                <a:cs typeface="Helvetica Neue"/>
                <a:sym typeface="Helvetica Neue"/>
              </a:defRPr>
            </a:lvl9pPr>
          </a:lstStyle>
          <a:p>
            <a:pPr eaLnBrk="0">
              <a:spcBef>
                <a:spcPct val="0"/>
              </a:spcBef>
              <a:buSzTx/>
              <a:buFontTx/>
              <a:buNone/>
              <a:defRPr/>
            </a:pPr>
            <a:fld id="{1E87E7DC-5495-48D6-85A2-D42A5D57D342}" type="slidenum">
              <a:rPr lang="es-ES" altLang="es-ES" smtClean="0">
                <a:solidFill>
                  <a:srgbClr val="421F2A"/>
                </a:solidFill>
              </a:rPr>
              <a:pPr eaLnBrk="0">
                <a:spcBef>
                  <a:spcPct val="0"/>
                </a:spcBef>
                <a:buSzTx/>
                <a:buFontTx/>
                <a:buNone/>
                <a:defRPr/>
              </a:pPr>
              <a:t>4</a:t>
            </a:fld>
            <a:endParaRPr lang="es-ES" altLang="es-ES" sz="1500">
              <a:solidFill>
                <a:srgbClr val="421F2A"/>
              </a:solidFill>
              <a:sym typeface="Avenir Book" panose="02000503020000020003"/>
            </a:endParaRPr>
          </a:p>
        </p:txBody>
      </p:sp>
      <p:sp>
        <p:nvSpPr>
          <p:cNvPr id="3" name="CuadroTexto 2">
            <a:extLst>
              <a:ext uri="{FF2B5EF4-FFF2-40B4-BE49-F238E27FC236}">
                <a16:creationId xmlns:a16="http://schemas.microsoft.com/office/drawing/2014/main" xmlns="" id="{758EB16E-371C-49DE-8FDB-999B623486E4}"/>
              </a:ext>
            </a:extLst>
          </p:cNvPr>
          <p:cNvSpPr txBox="1"/>
          <p:nvPr/>
        </p:nvSpPr>
        <p:spPr>
          <a:xfrm>
            <a:off x="3848451" y="9918549"/>
            <a:ext cx="1798906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fontAlgn="auto">
              <a:lnSpc>
                <a:spcPct val="150000"/>
              </a:lnSpc>
              <a:spcBef>
                <a:spcPts val="0"/>
              </a:spcBef>
              <a:spcAft>
                <a:spcPts val="0"/>
              </a:spcAft>
              <a:defRPr/>
            </a:pPr>
            <a:r>
              <a:rPr lang="es-ES" sz="2400" b="0" dirty="0">
                <a:solidFill>
                  <a:srgbClr val="421F2A"/>
                </a:solidFill>
                <a:latin typeface="Avenir Book"/>
                <a:sym typeface="Avenir Heavy"/>
              </a:rPr>
              <a:t>Llevamos</a:t>
            </a:r>
            <a:r>
              <a:rPr lang="es-ES" b="0" dirty="0">
                <a:solidFill>
                  <a:srgbClr val="421F2A"/>
                </a:solidFill>
                <a:latin typeface="Avenir Book"/>
                <a:sym typeface="Avenir Heavy"/>
              </a:rPr>
              <a:t> </a:t>
            </a:r>
            <a:r>
              <a:rPr lang="es-ES" sz="3600" dirty="0">
                <a:solidFill>
                  <a:srgbClr val="421F2A"/>
                </a:solidFill>
                <a:latin typeface="Avenir Book"/>
                <a:sym typeface="Avenir Heavy"/>
              </a:rPr>
              <a:t>más de 15 años </a:t>
            </a:r>
            <a:r>
              <a:rPr lang="es-ES" dirty="0">
                <a:solidFill>
                  <a:srgbClr val="421F2A"/>
                </a:solidFill>
                <a:latin typeface="Avenir Book"/>
                <a:sym typeface="Avenir Heavy"/>
              </a:rPr>
              <a:t>ayudando </a:t>
            </a:r>
            <a:r>
              <a:rPr lang="es-ES" sz="2400" b="0" dirty="0">
                <a:solidFill>
                  <a:srgbClr val="421F2A"/>
                </a:solidFill>
                <a:latin typeface="Avenir Book"/>
                <a:sym typeface="Avenir Heavy"/>
              </a:rPr>
              <a:t>a estas </a:t>
            </a:r>
            <a:r>
              <a:rPr lang="es-ES" dirty="0">
                <a:solidFill>
                  <a:srgbClr val="421F2A"/>
                </a:solidFill>
                <a:latin typeface="Avenir Book"/>
                <a:sym typeface="Avenir Heavy"/>
              </a:rPr>
              <a:t>EMPRESAS </a:t>
            </a:r>
            <a:r>
              <a:rPr lang="es-ES" sz="2400" b="0" dirty="0">
                <a:solidFill>
                  <a:srgbClr val="421F2A"/>
                </a:solidFill>
                <a:latin typeface="Avenir Book"/>
                <a:sym typeface="Avenir Heavy"/>
              </a:rPr>
              <a:t>a dar cumplimientos a sus obligaciones derivadas de la RAP.</a:t>
            </a:r>
            <a:endParaRPr lang="es-ES" sz="2400" b="0" dirty="0">
              <a:solidFill>
                <a:srgbClr val="FF0000"/>
              </a:solidFill>
            </a:endParaRPr>
          </a:p>
        </p:txBody>
      </p:sp>
      <p:sp>
        <p:nvSpPr>
          <p:cNvPr id="2" name="CuadroTexto 1">
            <a:extLst>
              <a:ext uri="{FF2B5EF4-FFF2-40B4-BE49-F238E27FC236}">
                <a16:creationId xmlns:a16="http://schemas.microsoft.com/office/drawing/2014/main" xmlns="" id="{8CBDB2C7-4B38-8C00-7088-B5985718A528}"/>
              </a:ext>
            </a:extLst>
          </p:cNvPr>
          <p:cNvSpPr txBox="1"/>
          <p:nvPr/>
        </p:nvSpPr>
        <p:spPr>
          <a:xfrm>
            <a:off x="3848451" y="4154684"/>
            <a:ext cx="17989062" cy="1182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defTabSz="449263">
              <a:lnSpc>
                <a:spcPct val="130000"/>
              </a:lnSpc>
              <a:spcBef>
                <a:spcPct val="0"/>
              </a:spcBef>
              <a:defRPr/>
            </a:pPr>
            <a:r>
              <a:rPr lang="es-ES" sz="2400" b="0" dirty="0">
                <a:solidFill>
                  <a:srgbClr val="421F2A"/>
                </a:solidFill>
                <a:latin typeface="Avenir Book"/>
                <a:sym typeface="Avenir Heavy"/>
              </a:rPr>
              <a:t>Reinicia es una </a:t>
            </a:r>
            <a:r>
              <a:rPr lang="es-ES" dirty="0">
                <a:solidFill>
                  <a:srgbClr val="421F2A"/>
                </a:solidFill>
                <a:latin typeface="Avenir Book"/>
                <a:sym typeface="Avenir Heavy"/>
              </a:rPr>
              <a:t>asociación sin animo de lucro</a:t>
            </a:r>
            <a:r>
              <a:rPr lang="es-ES" sz="2400" b="0" dirty="0">
                <a:solidFill>
                  <a:srgbClr val="421F2A"/>
                </a:solidFill>
                <a:latin typeface="Avenir Book"/>
                <a:sym typeface="Avenir Heavy"/>
              </a:rPr>
              <a:t>, constituida por empresas que fabrican, comercializan o importan aparatos eléctricos y electrónicos </a:t>
            </a:r>
            <a:r>
              <a:rPr lang="es-ES" sz="2400" dirty="0">
                <a:solidFill>
                  <a:srgbClr val="421F2A"/>
                </a:solidFill>
                <a:latin typeface="Avenir Book"/>
                <a:sym typeface="Avenir Heavy"/>
              </a:rPr>
              <a:t>(PRODUCTORES DE AEE).</a:t>
            </a:r>
            <a:endParaRPr lang="es-ES" sz="2400" dirty="0">
              <a:solidFill>
                <a:srgbClr val="FF0000"/>
              </a:solidFill>
            </a:endParaRPr>
          </a:p>
        </p:txBody>
      </p:sp>
      <p:sp>
        <p:nvSpPr>
          <p:cNvPr id="4" name="CuadroTexto 3">
            <a:extLst>
              <a:ext uri="{FF2B5EF4-FFF2-40B4-BE49-F238E27FC236}">
                <a16:creationId xmlns:a16="http://schemas.microsoft.com/office/drawing/2014/main" xmlns="" id="{735DB9EE-A035-2605-F503-69AEB847FA0D}"/>
              </a:ext>
            </a:extLst>
          </p:cNvPr>
          <p:cNvSpPr txBox="1"/>
          <p:nvPr/>
        </p:nvSpPr>
        <p:spPr>
          <a:xfrm>
            <a:off x="3848451" y="5667568"/>
            <a:ext cx="17989062"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defTabSz="449263">
              <a:lnSpc>
                <a:spcPct val="130000"/>
              </a:lnSpc>
              <a:spcBef>
                <a:spcPct val="0"/>
              </a:spcBef>
              <a:defRPr/>
            </a:pPr>
            <a:r>
              <a:rPr lang="es-ES" sz="2400" b="0" dirty="0">
                <a:solidFill>
                  <a:srgbClr val="421F2A"/>
                </a:solidFill>
                <a:latin typeface="Avenir Book"/>
                <a:sym typeface="Avenir Heavy"/>
              </a:rPr>
              <a:t>Nuestra misión es </a:t>
            </a:r>
            <a:r>
              <a:rPr lang="es-ES" dirty="0">
                <a:solidFill>
                  <a:srgbClr val="421F2A"/>
                </a:solidFill>
                <a:latin typeface="Avenir Book"/>
                <a:sym typeface="Avenir Heavy"/>
              </a:rPr>
              <a:t>dar cumplimiento</a:t>
            </a:r>
            <a:r>
              <a:rPr lang="es-ES" b="0" dirty="0">
                <a:solidFill>
                  <a:srgbClr val="421F2A"/>
                </a:solidFill>
                <a:latin typeface="Avenir Book"/>
                <a:sym typeface="Avenir Heavy"/>
              </a:rPr>
              <a:t> </a:t>
            </a:r>
            <a:r>
              <a:rPr lang="es-ES" dirty="0">
                <a:solidFill>
                  <a:srgbClr val="421F2A"/>
                </a:solidFill>
                <a:latin typeface="Avenir Book"/>
                <a:sym typeface="Avenir Heavy"/>
              </a:rPr>
              <a:t>de manera colectiva</a:t>
            </a:r>
            <a:r>
              <a:rPr lang="es-ES" sz="2400" b="0" dirty="0">
                <a:solidFill>
                  <a:srgbClr val="421F2A"/>
                </a:solidFill>
                <a:latin typeface="Avenir Book"/>
                <a:sym typeface="Avenir Heavy"/>
              </a:rPr>
              <a:t> a las obligaciones establecidas a nuestros asociados por una normativa, el </a:t>
            </a:r>
            <a:r>
              <a:rPr lang="es-ES" dirty="0">
                <a:solidFill>
                  <a:srgbClr val="421F2A"/>
                </a:solidFill>
                <a:latin typeface="Avenir Book"/>
                <a:sym typeface="Avenir Heavy"/>
              </a:rPr>
              <a:t>Real Decreto 110/2015</a:t>
            </a:r>
            <a:r>
              <a:rPr lang="es-ES" sz="2400" b="0" dirty="0">
                <a:solidFill>
                  <a:srgbClr val="421F2A"/>
                </a:solidFill>
                <a:latin typeface="Avenir Book"/>
                <a:sym typeface="Avenir Heavy"/>
              </a:rPr>
              <a:t>, de 20 de febrero, sobre residuos de aparatos eléctricos y electrónicos.</a:t>
            </a:r>
            <a:endParaRPr lang="es-ES" sz="2400" dirty="0">
              <a:solidFill>
                <a:srgbClr val="FF0000"/>
              </a:solidFill>
            </a:endParaRPr>
          </a:p>
        </p:txBody>
      </p:sp>
      <p:sp>
        <p:nvSpPr>
          <p:cNvPr id="5" name="CuadroTexto 4">
            <a:extLst>
              <a:ext uri="{FF2B5EF4-FFF2-40B4-BE49-F238E27FC236}">
                <a16:creationId xmlns:a16="http://schemas.microsoft.com/office/drawing/2014/main" xmlns="" id="{D3BE3904-800D-D679-F201-21BEDFFDFADB}"/>
              </a:ext>
            </a:extLst>
          </p:cNvPr>
          <p:cNvSpPr txBox="1"/>
          <p:nvPr/>
        </p:nvSpPr>
        <p:spPr>
          <a:xfrm>
            <a:off x="3848451" y="2794613"/>
            <a:ext cx="1798906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fontAlgn="auto">
              <a:lnSpc>
                <a:spcPct val="150000"/>
              </a:lnSpc>
              <a:spcBef>
                <a:spcPts val="0"/>
              </a:spcBef>
              <a:spcAft>
                <a:spcPts val="0"/>
              </a:spcAft>
              <a:defRPr/>
            </a:pPr>
            <a:r>
              <a:rPr lang="es-ES" sz="3600" dirty="0">
                <a:solidFill>
                  <a:srgbClr val="421F2A"/>
                </a:solidFill>
                <a:latin typeface="Avenir Book"/>
                <a:sym typeface="Avenir Heavy"/>
              </a:rPr>
              <a:t>PRIMER</a:t>
            </a:r>
            <a:r>
              <a:rPr lang="es-ES" sz="2400" dirty="0">
                <a:solidFill>
                  <a:srgbClr val="421F2A"/>
                </a:solidFill>
                <a:uFill>
                  <a:solidFill>
                    <a:srgbClr val="000000"/>
                  </a:solidFill>
                </a:uFill>
                <a:latin typeface="Avenir Book"/>
                <a:ea typeface="Verdana" panose="020B0604030504040204" pitchFamily="34" charset="0"/>
                <a:cs typeface="Verdana" panose="020B0604030504040204" pitchFamily="34" charset="0"/>
                <a:sym typeface="Avenir Heavy"/>
              </a:rPr>
              <a:t> </a:t>
            </a:r>
            <a:r>
              <a:rPr lang="es-ES" sz="2400" b="0" dirty="0">
                <a:solidFill>
                  <a:srgbClr val="421F2A"/>
                </a:solidFill>
                <a:latin typeface="Avenir Book"/>
                <a:sym typeface="Avenir Heavy"/>
              </a:rPr>
              <a:t>Sistema Colectivo de Responsabilidad Ampliada del Product</a:t>
            </a:r>
            <a:r>
              <a:rPr lang="es-ES" sz="2400" dirty="0">
                <a:solidFill>
                  <a:srgbClr val="421F2A"/>
                </a:solidFill>
                <a:latin typeface="Avenir Book"/>
                <a:sym typeface="Avenir Heavy"/>
              </a:rPr>
              <a:t>or </a:t>
            </a:r>
            <a:r>
              <a:rPr lang="es-ES" sz="3600" dirty="0">
                <a:solidFill>
                  <a:srgbClr val="421F2A"/>
                </a:solidFill>
                <a:latin typeface="Avenir Book"/>
                <a:sym typeface="Avenir Heavy"/>
              </a:rPr>
              <a:t>(SCRAP) autorizado a nivel nacional.</a:t>
            </a:r>
            <a:endParaRPr lang="es-ES" sz="2400" dirty="0">
              <a:solidFill>
                <a:srgbClr val="FF0000"/>
              </a:solidFill>
            </a:endParaRPr>
          </a:p>
        </p:txBody>
      </p:sp>
      <p:sp>
        <p:nvSpPr>
          <p:cNvPr id="6" name="CuadroTexto 5">
            <a:extLst>
              <a:ext uri="{FF2B5EF4-FFF2-40B4-BE49-F238E27FC236}">
                <a16:creationId xmlns:a16="http://schemas.microsoft.com/office/drawing/2014/main" xmlns="" id="{E51FE3FD-F4E8-7001-55ED-A262CDA349C9}"/>
              </a:ext>
            </a:extLst>
          </p:cNvPr>
          <p:cNvSpPr txBox="1"/>
          <p:nvPr/>
        </p:nvSpPr>
        <p:spPr>
          <a:xfrm>
            <a:off x="3848451" y="7396971"/>
            <a:ext cx="17989062" cy="795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fontAlgn="auto">
              <a:lnSpc>
                <a:spcPct val="150000"/>
              </a:lnSpc>
              <a:spcBef>
                <a:spcPts val="0"/>
              </a:spcBef>
              <a:spcAft>
                <a:spcPts val="0"/>
              </a:spcAft>
              <a:defRPr/>
            </a:pPr>
            <a:r>
              <a:rPr lang="es-ES" sz="2400" b="0" dirty="0">
                <a:solidFill>
                  <a:srgbClr val="421F2A"/>
                </a:solidFill>
                <a:latin typeface="Avenir Book"/>
                <a:sym typeface="Avenir Heavy"/>
              </a:rPr>
              <a:t>Ámbito de actuación </a:t>
            </a:r>
            <a:r>
              <a:rPr lang="es-ES" dirty="0">
                <a:solidFill>
                  <a:srgbClr val="421F2A"/>
                </a:solidFill>
                <a:latin typeface="Avenir Book"/>
                <a:sym typeface="Avenir Heavy"/>
              </a:rPr>
              <a:t>NACIONAL.</a:t>
            </a:r>
            <a:endParaRPr lang="es-ES" sz="2400" dirty="0">
              <a:solidFill>
                <a:srgbClr val="FF0000"/>
              </a:solidFill>
            </a:endParaRPr>
          </a:p>
        </p:txBody>
      </p:sp>
      <p:sp>
        <p:nvSpPr>
          <p:cNvPr id="10" name="CuadroTexto 9">
            <a:extLst>
              <a:ext uri="{FF2B5EF4-FFF2-40B4-BE49-F238E27FC236}">
                <a16:creationId xmlns:a16="http://schemas.microsoft.com/office/drawing/2014/main" xmlns="" id="{CBB1B476-A2C6-457F-AE3C-7D0347D3B793}"/>
              </a:ext>
            </a:extLst>
          </p:cNvPr>
          <p:cNvSpPr txBox="1"/>
          <p:nvPr/>
        </p:nvSpPr>
        <p:spPr>
          <a:xfrm>
            <a:off x="10980771" y="900360"/>
            <a:ext cx="3185395" cy="125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fontAlgn="auto">
              <a:lnSpc>
                <a:spcPct val="150000"/>
              </a:lnSpc>
              <a:spcBef>
                <a:spcPts val="0"/>
              </a:spcBef>
              <a:spcAft>
                <a:spcPts val="0"/>
              </a:spcAft>
              <a:defRPr/>
            </a:pPr>
            <a:r>
              <a:rPr lang="es-ES" sz="5000" dirty="0">
                <a:solidFill>
                  <a:srgbClr val="421F2A"/>
                </a:solidFill>
                <a:latin typeface="Avenir Book"/>
                <a:sym typeface="Avenir Heavy"/>
              </a:rPr>
              <a:t>REINICIA</a:t>
            </a:r>
            <a:endParaRPr lang="es-ES" sz="5000" dirty="0">
              <a:solidFill>
                <a:srgbClr val="FF0000"/>
              </a:solidFill>
            </a:endParaRPr>
          </a:p>
        </p:txBody>
      </p:sp>
      <p:sp>
        <p:nvSpPr>
          <p:cNvPr id="11" name="CuadroTexto 10">
            <a:extLst>
              <a:ext uri="{FF2B5EF4-FFF2-40B4-BE49-F238E27FC236}">
                <a16:creationId xmlns:a16="http://schemas.microsoft.com/office/drawing/2014/main" xmlns="" id="{1A89C0F1-6E40-48D3-A4E1-5DAFB108A4CC}"/>
              </a:ext>
            </a:extLst>
          </p:cNvPr>
          <p:cNvSpPr txBox="1"/>
          <p:nvPr/>
        </p:nvSpPr>
        <p:spPr>
          <a:xfrm>
            <a:off x="3848451" y="8820300"/>
            <a:ext cx="17989062" cy="795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just" fontAlgn="auto">
              <a:lnSpc>
                <a:spcPct val="150000"/>
              </a:lnSpc>
              <a:spcBef>
                <a:spcPts val="0"/>
              </a:spcBef>
              <a:spcAft>
                <a:spcPts val="0"/>
              </a:spcAft>
              <a:defRPr/>
            </a:pPr>
            <a:r>
              <a:rPr lang="es-ES" dirty="0">
                <a:solidFill>
                  <a:srgbClr val="421F2A"/>
                </a:solidFill>
                <a:latin typeface="Avenir Book"/>
                <a:sym typeface="Avenir Heavy"/>
              </a:rPr>
              <a:t>AUTORIZADOS </a:t>
            </a:r>
            <a:r>
              <a:rPr lang="es-ES" sz="2400" b="0" dirty="0">
                <a:solidFill>
                  <a:srgbClr val="421F2A"/>
                </a:solidFill>
                <a:latin typeface="Avenir Book"/>
                <a:sym typeface="Avenir Heavy"/>
              </a:rPr>
              <a:t>para las siete categorías.</a:t>
            </a:r>
            <a:endParaRPr lang="es-ES" sz="2400" dirty="0">
              <a:solidFill>
                <a:srgbClr val="FF0000"/>
              </a:solidFill>
            </a:endParaRPr>
          </a:p>
        </p:txBody>
      </p:sp>
      <p:pic>
        <p:nvPicPr>
          <p:cNvPr id="7" name="Imagen">
            <a:extLst>
              <a:ext uri="{FF2B5EF4-FFF2-40B4-BE49-F238E27FC236}">
                <a16:creationId xmlns:a16="http://schemas.microsoft.com/office/drawing/2014/main" xmlns="" id="{BA2BE1A7-2D16-E119-6947-29CA24625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0" y="11694895"/>
            <a:ext cx="7351853" cy="2090586"/>
          </a:xfrm>
          <a:prstGeom prst="rect">
            <a:avLst/>
          </a:prstGeom>
          <a:ln w="12700">
            <a:miter lim="400000"/>
          </a:ln>
        </p:spPr>
      </p:pic>
    </p:spTree>
    <p:extLst>
      <p:ext uri="{BB962C8B-B14F-4D97-AF65-F5344CB8AC3E}">
        <p14:creationId xmlns:p14="http://schemas.microsoft.com/office/powerpoint/2010/main" val="3207058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Número de diapositiva"/>
          <p:cNvSpPr txBox="1">
            <a:spLocks noGrp="1"/>
          </p:cNvSpPr>
          <p:nvPr>
            <p:ph type="sldNum" sz="quarter" idx="2"/>
          </p:nvPr>
        </p:nvSpPr>
        <p:spPr>
          <a:xfrm>
            <a:off x="23752755" y="13144500"/>
            <a:ext cx="208390" cy="3334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421F2A"/>
                </a:solidFill>
                <a:latin typeface="Avenir Book" panose="02000503020000020003"/>
              </a:rPr>
              <a:t>5</a:t>
            </a:fld>
            <a:endParaRPr>
              <a:solidFill>
                <a:srgbClr val="421F2A"/>
              </a:solidFill>
              <a:latin typeface="Avenir Book" panose="02000503020000020003"/>
            </a:endParaRPr>
          </a:p>
        </p:txBody>
      </p:sp>
      <p:sp>
        <p:nvSpPr>
          <p:cNvPr id="13" name="quiénes somos?">
            <a:extLst>
              <a:ext uri="{FF2B5EF4-FFF2-40B4-BE49-F238E27FC236}">
                <a16:creationId xmlns:a16="http://schemas.microsoft.com/office/drawing/2014/main" xmlns="" id="{F0B78FD6-2594-8939-F7A8-AC622DF01D8B}"/>
              </a:ext>
            </a:extLst>
          </p:cNvPr>
          <p:cNvSpPr txBox="1"/>
          <p:nvPr/>
        </p:nvSpPr>
        <p:spPr>
          <a:xfrm>
            <a:off x="6906669" y="102528"/>
            <a:ext cx="10199078" cy="2286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b="0">
                <a:solidFill>
                  <a:srgbClr val="42202A"/>
                </a:solidFill>
                <a:latin typeface="Avenir Heavy"/>
                <a:ea typeface="Avenir Heavy"/>
                <a:cs typeface="Avenir Heavy"/>
                <a:sym typeface="Avenir Heavy"/>
              </a:defRPr>
            </a:lvl1pPr>
          </a:lstStyle>
          <a:p>
            <a:pPr algn="ctr">
              <a:lnSpc>
                <a:spcPct val="150000"/>
              </a:lnSpc>
              <a:defRPr/>
            </a:pPr>
            <a:r>
              <a:rPr lang="es-ES" sz="5000" b="1" dirty="0">
                <a:solidFill>
                  <a:srgbClr val="421F2A"/>
                </a:solidFill>
                <a:latin typeface="Avenir Book" panose="02000503020000020003"/>
                <a:ea typeface="Helvetica Neue"/>
                <a:cs typeface="Helvetica Neue"/>
                <a:sym typeface="Helvetica Neue"/>
              </a:rPr>
              <a:t>¿POR QUÉ UNIFICAR LA RAP? </a:t>
            </a:r>
          </a:p>
          <a:p>
            <a:pPr algn="ctr">
              <a:lnSpc>
                <a:spcPct val="150000"/>
              </a:lnSpc>
              <a:defRPr/>
            </a:pPr>
            <a:r>
              <a:rPr lang="es-ES" sz="5000" b="1" dirty="0">
                <a:solidFill>
                  <a:srgbClr val="421F2A"/>
                </a:solidFill>
                <a:latin typeface="Avenir Book" panose="02000503020000020003"/>
                <a:ea typeface="Helvetica Neue"/>
                <a:cs typeface="Helvetica Neue"/>
                <a:sym typeface="Helvetica Neue"/>
              </a:rPr>
              <a:t>REINICIA AEE + REINICIA ENVASES</a:t>
            </a:r>
          </a:p>
        </p:txBody>
      </p:sp>
      <p:sp>
        <p:nvSpPr>
          <p:cNvPr id="16" name="CuadroTexto 15">
            <a:extLst>
              <a:ext uri="{FF2B5EF4-FFF2-40B4-BE49-F238E27FC236}">
                <a16:creationId xmlns:a16="http://schemas.microsoft.com/office/drawing/2014/main" xmlns="" id="{B92B86DB-63DC-8797-1CA5-CE9F14C5264F}"/>
              </a:ext>
            </a:extLst>
          </p:cNvPr>
          <p:cNvSpPr txBox="1"/>
          <p:nvPr/>
        </p:nvSpPr>
        <p:spPr>
          <a:xfrm>
            <a:off x="5054969" y="2937298"/>
            <a:ext cx="1382595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dirty="0">
                <a:solidFill>
                  <a:srgbClr val="421F2A"/>
                </a:solidFill>
                <a:latin typeface="Avenir Book" panose="02000503020000020003"/>
                <a:sym typeface="Avenir Heavy"/>
              </a:rPr>
              <a:t>Objetivo: un único interlocutor para el cumplimiento de la RAP de nuestros asociados</a:t>
            </a:r>
          </a:p>
        </p:txBody>
      </p:sp>
      <p:pic>
        <p:nvPicPr>
          <p:cNvPr id="12" name="Imagen 11">
            <a:extLst>
              <a:ext uri="{FF2B5EF4-FFF2-40B4-BE49-F238E27FC236}">
                <a16:creationId xmlns:a16="http://schemas.microsoft.com/office/drawing/2014/main" xmlns="" id="{0FBE5BB3-013C-2C36-A438-7C769B219E3F}"/>
              </a:ext>
            </a:extLst>
          </p:cNvPr>
          <p:cNvPicPr>
            <a:picLocks noChangeAspect="1"/>
          </p:cNvPicPr>
          <p:nvPr/>
        </p:nvPicPr>
        <p:blipFill rotWithShape="1">
          <a:blip r:embed="rId2"/>
          <a:srcRect l="3956" t="15012" r="49183" b="6119"/>
          <a:stretch/>
        </p:blipFill>
        <p:spPr>
          <a:xfrm>
            <a:off x="11737510" y="4371575"/>
            <a:ext cx="1396718" cy="2314319"/>
          </a:xfrm>
          <a:prstGeom prst="rect">
            <a:avLst/>
          </a:prstGeom>
        </p:spPr>
      </p:pic>
      <p:pic>
        <p:nvPicPr>
          <p:cNvPr id="15" name="Imagen 14">
            <a:extLst>
              <a:ext uri="{FF2B5EF4-FFF2-40B4-BE49-F238E27FC236}">
                <a16:creationId xmlns:a16="http://schemas.microsoft.com/office/drawing/2014/main" xmlns="" id="{3080956F-2F58-4A42-BD93-9CCE0D8E4D01}"/>
              </a:ext>
            </a:extLst>
          </p:cNvPr>
          <p:cNvPicPr>
            <a:picLocks noChangeAspect="1"/>
          </p:cNvPicPr>
          <p:nvPr/>
        </p:nvPicPr>
        <p:blipFill rotWithShape="1">
          <a:blip r:embed="rId3"/>
          <a:srcRect l="26623"/>
          <a:stretch/>
        </p:blipFill>
        <p:spPr>
          <a:xfrm>
            <a:off x="3427527" y="4491311"/>
            <a:ext cx="3371850" cy="2293819"/>
          </a:xfrm>
          <a:prstGeom prst="rect">
            <a:avLst/>
          </a:prstGeom>
        </p:spPr>
      </p:pic>
      <p:sp>
        <p:nvSpPr>
          <p:cNvPr id="17" name="CuadroTexto 16">
            <a:extLst>
              <a:ext uri="{FF2B5EF4-FFF2-40B4-BE49-F238E27FC236}">
                <a16:creationId xmlns:a16="http://schemas.microsoft.com/office/drawing/2014/main" xmlns="" id="{2BB5650E-49B3-3BE4-6D06-7FAEFD7AF2A6}"/>
              </a:ext>
            </a:extLst>
          </p:cNvPr>
          <p:cNvSpPr txBox="1"/>
          <p:nvPr/>
        </p:nvSpPr>
        <p:spPr>
          <a:xfrm>
            <a:off x="4687299" y="7357021"/>
            <a:ext cx="89763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0" dirty="0">
                <a:solidFill>
                  <a:srgbClr val="421F2A"/>
                </a:solidFill>
                <a:latin typeface="Avenir Book" panose="02000503020000020003"/>
              </a:rPr>
              <a:t>AEE</a:t>
            </a:r>
          </a:p>
        </p:txBody>
      </p:sp>
      <p:sp>
        <p:nvSpPr>
          <p:cNvPr id="20" name="CuadroTexto 19">
            <a:extLst>
              <a:ext uri="{FF2B5EF4-FFF2-40B4-BE49-F238E27FC236}">
                <a16:creationId xmlns:a16="http://schemas.microsoft.com/office/drawing/2014/main" xmlns="" id="{F7F2C534-D97A-1FD7-4CDF-4DDFC3475184}"/>
              </a:ext>
            </a:extLst>
          </p:cNvPr>
          <p:cNvSpPr txBox="1"/>
          <p:nvPr/>
        </p:nvSpPr>
        <p:spPr>
          <a:xfrm>
            <a:off x="3766027" y="9058706"/>
            <a:ext cx="269484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RD 110/2015</a:t>
            </a:r>
          </a:p>
        </p:txBody>
      </p:sp>
      <p:sp>
        <p:nvSpPr>
          <p:cNvPr id="21" name="CuadroTexto 20">
            <a:extLst>
              <a:ext uri="{FF2B5EF4-FFF2-40B4-BE49-F238E27FC236}">
                <a16:creationId xmlns:a16="http://schemas.microsoft.com/office/drawing/2014/main" xmlns="" id="{8A029AE0-7EC6-F39C-FA6A-372B9A61D976}"/>
              </a:ext>
            </a:extLst>
          </p:cNvPr>
          <p:cNvSpPr txBox="1"/>
          <p:nvPr/>
        </p:nvSpPr>
        <p:spPr>
          <a:xfrm>
            <a:off x="494721" y="11427978"/>
            <a:ext cx="1882314" cy="553998"/>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SCRAP</a:t>
            </a:r>
          </a:p>
        </p:txBody>
      </p:sp>
      <p:sp>
        <p:nvSpPr>
          <p:cNvPr id="22" name="CuadroTexto 21">
            <a:extLst>
              <a:ext uri="{FF2B5EF4-FFF2-40B4-BE49-F238E27FC236}">
                <a16:creationId xmlns:a16="http://schemas.microsoft.com/office/drawing/2014/main" xmlns="" id="{E0926AE3-A7CE-AB1B-5FFF-FC6B3C2D89DB}"/>
              </a:ext>
            </a:extLst>
          </p:cNvPr>
          <p:cNvSpPr txBox="1"/>
          <p:nvPr/>
        </p:nvSpPr>
        <p:spPr>
          <a:xfrm>
            <a:off x="4240062" y="11446230"/>
            <a:ext cx="1882314"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Reinicia</a:t>
            </a:r>
          </a:p>
        </p:txBody>
      </p:sp>
      <p:sp>
        <p:nvSpPr>
          <p:cNvPr id="23" name="CuadroTexto 22">
            <a:extLst>
              <a:ext uri="{FF2B5EF4-FFF2-40B4-BE49-F238E27FC236}">
                <a16:creationId xmlns:a16="http://schemas.microsoft.com/office/drawing/2014/main" xmlns="" id="{641D1F39-DFB8-576E-B6ED-CC9D461A97DC}"/>
              </a:ext>
            </a:extLst>
          </p:cNvPr>
          <p:cNvSpPr txBox="1"/>
          <p:nvPr/>
        </p:nvSpPr>
        <p:spPr>
          <a:xfrm>
            <a:off x="6536410" y="5177834"/>
            <a:ext cx="188231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5000" dirty="0">
                <a:solidFill>
                  <a:srgbClr val="421F2A"/>
                </a:solidFill>
                <a:latin typeface="Avenir Book" panose="02000503020000020003"/>
              </a:rPr>
              <a:t>+</a:t>
            </a:r>
          </a:p>
        </p:txBody>
      </p:sp>
      <p:pic>
        <p:nvPicPr>
          <p:cNvPr id="24" name="Imagen 23">
            <a:extLst>
              <a:ext uri="{FF2B5EF4-FFF2-40B4-BE49-F238E27FC236}">
                <a16:creationId xmlns:a16="http://schemas.microsoft.com/office/drawing/2014/main" xmlns="" id="{637A3E56-B1BD-CB40-983C-A09A4896FCAB}"/>
              </a:ext>
            </a:extLst>
          </p:cNvPr>
          <p:cNvPicPr>
            <a:picLocks noChangeAspect="1"/>
          </p:cNvPicPr>
          <p:nvPr/>
        </p:nvPicPr>
        <p:blipFill rotWithShape="1">
          <a:blip r:embed="rId3"/>
          <a:srcRect r="72386" b="27330"/>
          <a:stretch/>
        </p:blipFill>
        <p:spPr>
          <a:xfrm>
            <a:off x="8141907" y="4775265"/>
            <a:ext cx="1268929" cy="1666913"/>
          </a:xfrm>
          <a:prstGeom prst="rect">
            <a:avLst/>
          </a:prstGeom>
        </p:spPr>
      </p:pic>
      <p:sp>
        <p:nvSpPr>
          <p:cNvPr id="25" name="CuadroTexto 24">
            <a:extLst>
              <a:ext uri="{FF2B5EF4-FFF2-40B4-BE49-F238E27FC236}">
                <a16:creationId xmlns:a16="http://schemas.microsoft.com/office/drawing/2014/main" xmlns="" id="{538131E1-4756-51E6-5ECA-D0CCC2371C0D}"/>
              </a:ext>
            </a:extLst>
          </p:cNvPr>
          <p:cNvSpPr txBox="1"/>
          <p:nvPr/>
        </p:nvSpPr>
        <p:spPr>
          <a:xfrm>
            <a:off x="8351321" y="7329795"/>
            <a:ext cx="1125292"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0" dirty="0">
                <a:solidFill>
                  <a:srgbClr val="421F2A"/>
                </a:solidFill>
                <a:latin typeface="Avenir Book" panose="02000503020000020003"/>
              </a:rPr>
              <a:t>Pilas</a:t>
            </a:r>
          </a:p>
        </p:txBody>
      </p:sp>
      <p:sp>
        <p:nvSpPr>
          <p:cNvPr id="27" name="CuadroTexto 26">
            <a:extLst>
              <a:ext uri="{FF2B5EF4-FFF2-40B4-BE49-F238E27FC236}">
                <a16:creationId xmlns:a16="http://schemas.microsoft.com/office/drawing/2014/main" xmlns="" id="{6EA832F7-7759-D906-98F4-60343AA26FAE}"/>
              </a:ext>
            </a:extLst>
          </p:cNvPr>
          <p:cNvSpPr txBox="1"/>
          <p:nvPr/>
        </p:nvSpPr>
        <p:spPr>
          <a:xfrm>
            <a:off x="7679363" y="9058706"/>
            <a:ext cx="269484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RD 106/2008</a:t>
            </a:r>
          </a:p>
        </p:txBody>
      </p:sp>
      <p:sp>
        <p:nvSpPr>
          <p:cNvPr id="29" name="CuadroTexto 28">
            <a:extLst>
              <a:ext uri="{FF2B5EF4-FFF2-40B4-BE49-F238E27FC236}">
                <a16:creationId xmlns:a16="http://schemas.microsoft.com/office/drawing/2014/main" xmlns="" id="{C316AC97-108B-E893-CE70-C3E594DBC2F8}"/>
              </a:ext>
            </a:extLst>
          </p:cNvPr>
          <p:cNvSpPr txBox="1"/>
          <p:nvPr/>
        </p:nvSpPr>
        <p:spPr>
          <a:xfrm>
            <a:off x="9433055" y="5143831"/>
            <a:ext cx="188231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5000" dirty="0">
                <a:solidFill>
                  <a:srgbClr val="421F2A"/>
                </a:solidFill>
                <a:latin typeface="Avenir Book" panose="02000503020000020003"/>
              </a:rPr>
              <a:t>+</a:t>
            </a:r>
          </a:p>
        </p:txBody>
      </p:sp>
      <p:sp>
        <p:nvSpPr>
          <p:cNvPr id="30" name="CuadroTexto 29">
            <a:extLst>
              <a:ext uri="{FF2B5EF4-FFF2-40B4-BE49-F238E27FC236}">
                <a16:creationId xmlns:a16="http://schemas.microsoft.com/office/drawing/2014/main" xmlns="" id="{E0520E94-8C9D-B74A-A5FD-34EF274945A0}"/>
              </a:ext>
            </a:extLst>
          </p:cNvPr>
          <p:cNvSpPr txBox="1"/>
          <p:nvPr/>
        </p:nvSpPr>
        <p:spPr>
          <a:xfrm>
            <a:off x="11153907" y="7373618"/>
            <a:ext cx="286402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0" dirty="0">
                <a:solidFill>
                  <a:srgbClr val="421F2A"/>
                </a:solidFill>
                <a:latin typeface="Avenir Book" panose="02000503020000020003"/>
              </a:rPr>
              <a:t>Envase doméstico</a:t>
            </a:r>
          </a:p>
        </p:txBody>
      </p:sp>
      <p:sp>
        <p:nvSpPr>
          <p:cNvPr id="32" name="CuadroTexto 31">
            <a:extLst>
              <a:ext uri="{FF2B5EF4-FFF2-40B4-BE49-F238E27FC236}">
                <a16:creationId xmlns:a16="http://schemas.microsoft.com/office/drawing/2014/main" xmlns="" id="{C981C5FE-0404-039E-C3B6-3B81971F7F76}"/>
              </a:ext>
            </a:extLst>
          </p:cNvPr>
          <p:cNvSpPr txBox="1"/>
          <p:nvPr/>
        </p:nvSpPr>
        <p:spPr>
          <a:xfrm>
            <a:off x="10931919" y="9039520"/>
            <a:ext cx="1165230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RD 1055/2022</a:t>
            </a:r>
          </a:p>
        </p:txBody>
      </p:sp>
      <p:sp>
        <p:nvSpPr>
          <p:cNvPr id="33" name="CuadroTexto 32">
            <a:extLst>
              <a:ext uri="{FF2B5EF4-FFF2-40B4-BE49-F238E27FC236}">
                <a16:creationId xmlns:a16="http://schemas.microsoft.com/office/drawing/2014/main" xmlns="" id="{1A5639C0-EDBC-7B75-47D3-F654BB8396C0}"/>
              </a:ext>
            </a:extLst>
          </p:cNvPr>
          <p:cNvSpPr txBox="1"/>
          <p:nvPr/>
        </p:nvSpPr>
        <p:spPr>
          <a:xfrm>
            <a:off x="11280310" y="11407595"/>
            <a:ext cx="2726202" cy="861774"/>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err="1">
                <a:solidFill>
                  <a:srgbClr val="421F2A"/>
                </a:solidFill>
                <a:latin typeface="Avenir Book" panose="02000503020000020003"/>
              </a:rPr>
              <a:t>Ecoembes</a:t>
            </a:r>
            <a:endParaRPr lang="es-ES" b="0" dirty="0">
              <a:solidFill>
                <a:srgbClr val="421F2A"/>
              </a:solidFill>
              <a:latin typeface="Avenir Book"/>
            </a:endParaRPr>
          </a:p>
          <a:p>
            <a:r>
              <a:rPr lang="es-ES" sz="2000" b="0" dirty="0">
                <a:solidFill>
                  <a:srgbClr val="421F2A"/>
                </a:solidFill>
                <a:latin typeface="Avenir Book"/>
              </a:rPr>
              <a:t>¿Colaboración Reinicia?</a:t>
            </a:r>
          </a:p>
        </p:txBody>
      </p:sp>
      <p:pic>
        <p:nvPicPr>
          <p:cNvPr id="1026" name="Picture 2" descr="50 cajas plegables 250 x 175 x 100 mm, marr?n, KK 24, 1 onduladas,  rectangulares, cajas de env?o para peque?os productos | DHL PACK M | DPD S  | GLS S S S |">
            <a:extLst>
              <a:ext uri="{FF2B5EF4-FFF2-40B4-BE49-F238E27FC236}">
                <a16:creationId xmlns:a16="http://schemas.microsoft.com/office/drawing/2014/main" xmlns="" id="{27568A03-5382-648E-DF3E-2D4F64893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2815" y="3767882"/>
            <a:ext cx="33147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33">
            <a:extLst>
              <a:ext uri="{FF2B5EF4-FFF2-40B4-BE49-F238E27FC236}">
                <a16:creationId xmlns:a16="http://schemas.microsoft.com/office/drawing/2014/main" xmlns="" id="{15CB8A2A-5F86-F772-20C5-ECCC3CDC0BFA}"/>
              </a:ext>
            </a:extLst>
          </p:cNvPr>
          <p:cNvPicPr>
            <a:picLocks noChangeAspect="1"/>
          </p:cNvPicPr>
          <p:nvPr/>
        </p:nvPicPr>
        <p:blipFill rotWithShape="1">
          <a:blip r:embed="rId2"/>
          <a:srcRect l="3956" t="15012" r="49183" b="6119"/>
          <a:stretch/>
        </p:blipFill>
        <p:spPr>
          <a:xfrm rot="606308">
            <a:off x="16053362" y="5882740"/>
            <a:ext cx="268566" cy="445006"/>
          </a:xfrm>
          <a:prstGeom prst="rect">
            <a:avLst/>
          </a:prstGeom>
        </p:spPr>
      </p:pic>
      <p:pic>
        <p:nvPicPr>
          <p:cNvPr id="35" name="Imagen 34">
            <a:extLst>
              <a:ext uri="{FF2B5EF4-FFF2-40B4-BE49-F238E27FC236}">
                <a16:creationId xmlns:a16="http://schemas.microsoft.com/office/drawing/2014/main" xmlns="" id="{C12F5772-EDEB-D553-8569-57DB089C5992}"/>
              </a:ext>
            </a:extLst>
          </p:cNvPr>
          <p:cNvPicPr>
            <a:picLocks noChangeAspect="1"/>
          </p:cNvPicPr>
          <p:nvPr/>
        </p:nvPicPr>
        <p:blipFill rotWithShape="1">
          <a:blip r:embed="rId2"/>
          <a:srcRect l="3956" t="15012" r="49183" b="6119"/>
          <a:stretch/>
        </p:blipFill>
        <p:spPr>
          <a:xfrm rot="606308">
            <a:off x="16362006" y="5945701"/>
            <a:ext cx="268566" cy="445006"/>
          </a:xfrm>
          <a:prstGeom prst="rect">
            <a:avLst/>
          </a:prstGeom>
        </p:spPr>
      </p:pic>
      <p:pic>
        <p:nvPicPr>
          <p:cNvPr id="36" name="Imagen 35">
            <a:extLst>
              <a:ext uri="{FF2B5EF4-FFF2-40B4-BE49-F238E27FC236}">
                <a16:creationId xmlns:a16="http://schemas.microsoft.com/office/drawing/2014/main" xmlns="" id="{9A9E2B68-717F-670F-D97D-901635653456}"/>
              </a:ext>
            </a:extLst>
          </p:cNvPr>
          <p:cNvPicPr>
            <a:picLocks noChangeAspect="1"/>
          </p:cNvPicPr>
          <p:nvPr/>
        </p:nvPicPr>
        <p:blipFill rotWithShape="1">
          <a:blip r:embed="rId2"/>
          <a:srcRect l="3956" t="15012" r="49183" b="6119"/>
          <a:stretch/>
        </p:blipFill>
        <p:spPr>
          <a:xfrm rot="606308">
            <a:off x="16704485" y="6002701"/>
            <a:ext cx="268566" cy="445006"/>
          </a:xfrm>
          <a:prstGeom prst="rect">
            <a:avLst/>
          </a:prstGeom>
        </p:spPr>
      </p:pic>
      <p:pic>
        <p:nvPicPr>
          <p:cNvPr id="37" name="Imagen 36">
            <a:extLst>
              <a:ext uri="{FF2B5EF4-FFF2-40B4-BE49-F238E27FC236}">
                <a16:creationId xmlns:a16="http://schemas.microsoft.com/office/drawing/2014/main" xmlns="" id="{1126221B-1398-3BB7-AEAB-0DB2F9E2E8CF}"/>
              </a:ext>
            </a:extLst>
          </p:cNvPr>
          <p:cNvPicPr>
            <a:picLocks noChangeAspect="1"/>
          </p:cNvPicPr>
          <p:nvPr/>
        </p:nvPicPr>
        <p:blipFill rotWithShape="1">
          <a:blip r:embed="rId2"/>
          <a:srcRect l="3956" t="15012" r="49183" b="6119"/>
          <a:stretch/>
        </p:blipFill>
        <p:spPr>
          <a:xfrm rot="606308">
            <a:off x="16149101" y="5415718"/>
            <a:ext cx="268566" cy="445006"/>
          </a:xfrm>
          <a:prstGeom prst="rect">
            <a:avLst/>
          </a:prstGeom>
        </p:spPr>
      </p:pic>
      <p:pic>
        <p:nvPicPr>
          <p:cNvPr id="38" name="Imagen 37">
            <a:extLst>
              <a:ext uri="{FF2B5EF4-FFF2-40B4-BE49-F238E27FC236}">
                <a16:creationId xmlns:a16="http://schemas.microsoft.com/office/drawing/2014/main" xmlns="" id="{5EF77798-9260-A872-33B7-20D39B43C4D9}"/>
              </a:ext>
            </a:extLst>
          </p:cNvPr>
          <p:cNvPicPr>
            <a:picLocks noChangeAspect="1"/>
          </p:cNvPicPr>
          <p:nvPr/>
        </p:nvPicPr>
        <p:blipFill rotWithShape="1">
          <a:blip r:embed="rId2"/>
          <a:srcRect l="3956" t="15012" r="49183" b="6119"/>
          <a:stretch/>
        </p:blipFill>
        <p:spPr>
          <a:xfrm rot="606308">
            <a:off x="16473737" y="5478680"/>
            <a:ext cx="268566" cy="445006"/>
          </a:xfrm>
          <a:prstGeom prst="rect">
            <a:avLst/>
          </a:prstGeom>
        </p:spPr>
      </p:pic>
      <p:pic>
        <p:nvPicPr>
          <p:cNvPr id="39" name="Imagen 38">
            <a:extLst>
              <a:ext uri="{FF2B5EF4-FFF2-40B4-BE49-F238E27FC236}">
                <a16:creationId xmlns:a16="http://schemas.microsoft.com/office/drawing/2014/main" xmlns="" id="{99006299-2DF5-4837-6352-F1ABC5CE5BA4}"/>
              </a:ext>
            </a:extLst>
          </p:cNvPr>
          <p:cNvPicPr>
            <a:picLocks noChangeAspect="1"/>
          </p:cNvPicPr>
          <p:nvPr/>
        </p:nvPicPr>
        <p:blipFill rotWithShape="1">
          <a:blip r:embed="rId2"/>
          <a:srcRect l="3956" t="15012" r="49183" b="6119"/>
          <a:stretch/>
        </p:blipFill>
        <p:spPr>
          <a:xfrm rot="606308">
            <a:off x="16800224" y="5540489"/>
            <a:ext cx="268566" cy="445006"/>
          </a:xfrm>
          <a:prstGeom prst="rect">
            <a:avLst/>
          </a:prstGeom>
        </p:spPr>
      </p:pic>
      <p:pic>
        <p:nvPicPr>
          <p:cNvPr id="40" name="Imagen 39">
            <a:extLst>
              <a:ext uri="{FF2B5EF4-FFF2-40B4-BE49-F238E27FC236}">
                <a16:creationId xmlns:a16="http://schemas.microsoft.com/office/drawing/2014/main" xmlns="" id="{21F09ED4-30C5-57DC-2F17-317FACAA52FB}"/>
              </a:ext>
            </a:extLst>
          </p:cNvPr>
          <p:cNvPicPr>
            <a:picLocks noChangeAspect="1"/>
          </p:cNvPicPr>
          <p:nvPr/>
        </p:nvPicPr>
        <p:blipFill rotWithShape="1">
          <a:blip r:embed="rId2"/>
          <a:srcRect l="3956" t="15012" r="49183" b="6119"/>
          <a:stretch/>
        </p:blipFill>
        <p:spPr>
          <a:xfrm rot="606308">
            <a:off x="17035960" y="6064510"/>
            <a:ext cx="268566" cy="445006"/>
          </a:xfrm>
          <a:prstGeom prst="rect">
            <a:avLst/>
          </a:prstGeom>
        </p:spPr>
      </p:pic>
      <p:pic>
        <p:nvPicPr>
          <p:cNvPr id="41" name="Imagen 40">
            <a:extLst>
              <a:ext uri="{FF2B5EF4-FFF2-40B4-BE49-F238E27FC236}">
                <a16:creationId xmlns:a16="http://schemas.microsoft.com/office/drawing/2014/main" xmlns="" id="{3C0F2711-1CEC-1B16-FD8E-86FEAF5A76FC}"/>
              </a:ext>
            </a:extLst>
          </p:cNvPr>
          <p:cNvPicPr>
            <a:picLocks noChangeAspect="1"/>
          </p:cNvPicPr>
          <p:nvPr/>
        </p:nvPicPr>
        <p:blipFill rotWithShape="1">
          <a:blip r:embed="rId2"/>
          <a:srcRect l="3956" t="15012" r="49183" b="6119"/>
          <a:stretch/>
        </p:blipFill>
        <p:spPr>
          <a:xfrm rot="606308">
            <a:off x="17131699" y="5602298"/>
            <a:ext cx="268566" cy="445006"/>
          </a:xfrm>
          <a:prstGeom prst="rect">
            <a:avLst/>
          </a:prstGeom>
        </p:spPr>
      </p:pic>
      <p:sp>
        <p:nvSpPr>
          <p:cNvPr id="42" name="CuadroTexto 41">
            <a:extLst>
              <a:ext uri="{FF2B5EF4-FFF2-40B4-BE49-F238E27FC236}">
                <a16:creationId xmlns:a16="http://schemas.microsoft.com/office/drawing/2014/main" xmlns="" id="{6C3FA304-23B0-DA0C-13D1-EC9361D9B26F}"/>
              </a:ext>
            </a:extLst>
          </p:cNvPr>
          <p:cNvSpPr txBox="1"/>
          <p:nvPr/>
        </p:nvSpPr>
        <p:spPr>
          <a:xfrm>
            <a:off x="15009386" y="7355406"/>
            <a:ext cx="286402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0" dirty="0">
                <a:solidFill>
                  <a:srgbClr val="421F2A"/>
                </a:solidFill>
                <a:latin typeface="Avenir Book" panose="02000503020000020003"/>
              </a:rPr>
              <a:t>Envase comercial</a:t>
            </a:r>
          </a:p>
        </p:txBody>
      </p:sp>
      <p:pic>
        <p:nvPicPr>
          <p:cNvPr id="43" name="Línea" descr="Línea">
            <a:extLst>
              <a:ext uri="{FF2B5EF4-FFF2-40B4-BE49-F238E27FC236}">
                <a16:creationId xmlns:a16="http://schemas.microsoft.com/office/drawing/2014/main" xmlns="" id="{E387FE83-26E9-3E37-E99F-1FDBA0308BCC}"/>
              </a:ext>
            </a:extLst>
          </p:cNvPr>
          <p:cNvPicPr>
            <a:picLocks/>
          </p:cNvPicPr>
          <p:nvPr/>
        </p:nvPicPr>
        <p:blipFill>
          <a:blip r:embed="rId5"/>
          <a:stretch>
            <a:fillRect/>
          </a:stretch>
        </p:blipFill>
        <p:spPr>
          <a:xfrm rot="5400000">
            <a:off x="16301090" y="10434436"/>
            <a:ext cx="1015665" cy="213330"/>
          </a:xfrm>
          <a:prstGeom prst="rect">
            <a:avLst/>
          </a:prstGeom>
        </p:spPr>
      </p:pic>
      <p:pic>
        <p:nvPicPr>
          <p:cNvPr id="44" name="Línea" descr="Línea">
            <a:extLst>
              <a:ext uri="{FF2B5EF4-FFF2-40B4-BE49-F238E27FC236}">
                <a16:creationId xmlns:a16="http://schemas.microsoft.com/office/drawing/2014/main" xmlns="" id="{FF9803D3-E706-AF58-D198-FE43A42AC0A3}"/>
              </a:ext>
            </a:extLst>
          </p:cNvPr>
          <p:cNvPicPr>
            <a:picLocks/>
          </p:cNvPicPr>
          <p:nvPr/>
        </p:nvPicPr>
        <p:blipFill>
          <a:blip r:embed="rId5"/>
          <a:stretch>
            <a:fillRect/>
          </a:stretch>
        </p:blipFill>
        <p:spPr>
          <a:xfrm rot="5400000">
            <a:off x="11749057" y="10709715"/>
            <a:ext cx="1015665" cy="213330"/>
          </a:xfrm>
          <a:prstGeom prst="rect">
            <a:avLst/>
          </a:prstGeom>
        </p:spPr>
      </p:pic>
      <p:pic>
        <p:nvPicPr>
          <p:cNvPr id="45" name="Línea" descr="Línea">
            <a:extLst>
              <a:ext uri="{FF2B5EF4-FFF2-40B4-BE49-F238E27FC236}">
                <a16:creationId xmlns:a16="http://schemas.microsoft.com/office/drawing/2014/main" xmlns="" id="{FBD92A24-1141-E754-FFB4-3D98DBE308D4}"/>
              </a:ext>
            </a:extLst>
          </p:cNvPr>
          <p:cNvPicPr>
            <a:picLocks/>
          </p:cNvPicPr>
          <p:nvPr/>
        </p:nvPicPr>
        <p:blipFill>
          <a:blip r:embed="rId5"/>
          <a:stretch>
            <a:fillRect/>
          </a:stretch>
        </p:blipFill>
        <p:spPr>
          <a:xfrm rot="5400000">
            <a:off x="20181599" y="10385930"/>
            <a:ext cx="1015665" cy="213330"/>
          </a:xfrm>
          <a:prstGeom prst="rect">
            <a:avLst/>
          </a:prstGeom>
        </p:spPr>
      </p:pic>
      <p:sp>
        <p:nvSpPr>
          <p:cNvPr id="46" name="CuadroTexto 45">
            <a:extLst>
              <a:ext uri="{FF2B5EF4-FFF2-40B4-BE49-F238E27FC236}">
                <a16:creationId xmlns:a16="http://schemas.microsoft.com/office/drawing/2014/main" xmlns="" id="{309729F5-15C8-7641-720C-43CC59756F0F}"/>
              </a:ext>
            </a:extLst>
          </p:cNvPr>
          <p:cNvSpPr txBox="1"/>
          <p:nvPr/>
        </p:nvSpPr>
        <p:spPr>
          <a:xfrm>
            <a:off x="19287623" y="7263502"/>
            <a:ext cx="286402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b="0" dirty="0">
                <a:solidFill>
                  <a:srgbClr val="421F2A"/>
                </a:solidFill>
                <a:latin typeface="Avenir Book" panose="02000503020000020003"/>
              </a:rPr>
              <a:t>Envase industrial</a:t>
            </a:r>
          </a:p>
        </p:txBody>
      </p:sp>
      <p:pic>
        <p:nvPicPr>
          <p:cNvPr id="47" name="Línea" descr="Línea">
            <a:extLst>
              <a:ext uri="{FF2B5EF4-FFF2-40B4-BE49-F238E27FC236}">
                <a16:creationId xmlns:a16="http://schemas.microsoft.com/office/drawing/2014/main" xmlns="" id="{94D6F6C7-AD9B-984A-4C5A-E6FE60E580DA}"/>
              </a:ext>
            </a:extLst>
          </p:cNvPr>
          <p:cNvPicPr>
            <a:picLocks/>
          </p:cNvPicPr>
          <p:nvPr/>
        </p:nvPicPr>
        <p:blipFill>
          <a:blip r:embed="rId5"/>
          <a:stretch>
            <a:fillRect/>
          </a:stretch>
        </p:blipFill>
        <p:spPr>
          <a:xfrm rot="5400000">
            <a:off x="8268538" y="10788085"/>
            <a:ext cx="1015665" cy="213330"/>
          </a:xfrm>
          <a:prstGeom prst="rect">
            <a:avLst/>
          </a:prstGeom>
        </p:spPr>
      </p:pic>
      <p:pic>
        <p:nvPicPr>
          <p:cNvPr id="48" name="Línea" descr="Línea">
            <a:extLst>
              <a:ext uri="{FF2B5EF4-FFF2-40B4-BE49-F238E27FC236}">
                <a16:creationId xmlns:a16="http://schemas.microsoft.com/office/drawing/2014/main" xmlns="" id="{4340FC32-ECCF-70F5-BDC7-3B5384D646B9}"/>
              </a:ext>
            </a:extLst>
          </p:cNvPr>
          <p:cNvPicPr>
            <a:picLocks/>
          </p:cNvPicPr>
          <p:nvPr/>
        </p:nvPicPr>
        <p:blipFill>
          <a:blip r:embed="rId5"/>
          <a:stretch>
            <a:fillRect/>
          </a:stretch>
        </p:blipFill>
        <p:spPr>
          <a:xfrm rot="5400000">
            <a:off x="4653802" y="10712101"/>
            <a:ext cx="1015665" cy="213330"/>
          </a:xfrm>
          <a:prstGeom prst="rect">
            <a:avLst/>
          </a:prstGeom>
        </p:spPr>
      </p:pic>
      <p:pic>
        <p:nvPicPr>
          <p:cNvPr id="1028" name="Picture 4" descr="Embalaje primario, secundario y terciario: ¿en qué se diferencian? -  Rajapack">
            <a:extLst>
              <a:ext uri="{FF2B5EF4-FFF2-40B4-BE49-F238E27FC236}">
                <a16:creationId xmlns:a16="http://schemas.microsoft.com/office/drawing/2014/main" xmlns="" id="{6A5DBF9D-22A4-B743-2672-EDA972ECAC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70" t="8148" r="41515" b="4414"/>
          <a:stretch/>
        </p:blipFill>
        <p:spPr bwMode="auto">
          <a:xfrm>
            <a:off x="18774642" y="3767882"/>
            <a:ext cx="3314701" cy="3253084"/>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9">
            <a:extLst>
              <a:ext uri="{FF2B5EF4-FFF2-40B4-BE49-F238E27FC236}">
                <a16:creationId xmlns:a16="http://schemas.microsoft.com/office/drawing/2014/main" xmlns="" id="{39DA3A23-09A8-091F-72BE-6D286D78D423}"/>
              </a:ext>
            </a:extLst>
          </p:cNvPr>
          <p:cNvSpPr txBox="1"/>
          <p:nvPr/>
        </p:nvSpPr>
        <p:spPr>
          <a:xfrm>
            <a:off x="15215242" y="11354076"/>
            <a:ext cx="7118799"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Nuevo SCRAP: Reinicia envases</a:t>
            </a:r>
          </a:p>
        </p:txBody>
      </p:sp>
      <p:sp>
        <p:nvSpPr>
          <p:cNvPr id="2" name="CuadroTexto 1">
            <a:extLst>
              <a:ext uri="{FF2B5EF4-FFF2-40B4-BE49-F238E27FC236}">
                <a16:creationId xmlns:a16="http://schemas.microsoft.com/office/drawing/2014/main" xmlns="" id="{0E2E6EA6-92E9-9AAE-91A7-DF54B665D23D}"/>
              </a:ext>
            </a:extLst>
          </p:cNvPr>
          <p:cNvSpPr txBox="1"/>
          <p:nvPr/>
        </p:nvSpPr>
        <p:spPr>
          <a:xfrm>
            <a:off x="7966116" y="11427978"/>
            <a:ext cx="1882314" cy="553998"/>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b="0" dirty="0">
                <a:solidFill>
                  <a:srgbClr val="421F2A"/>
                </a:solidFill>
                <a:latin typeface="Avenir Book" panose="02000503020000020003"/>
              </a:rPr>
              <a:t>Reinicia</a:t>
            </a:r>
          </a:p>
        </p:txBody>
      </p:sp>
      <p:pic>
        <p:nvPicPr>
          <p:cNvPr id="49" name="logo reinicia.png" descr="logo reinicia.png">
            <a:extLst>
              <a:ext uri="{FF2B5EF4-FFF2-40B4-BE49-F238E27FC236}">
                <a16:creationId xmlns:a16="http://schemas.microsoft.com/office/drawing/2014/main" xmlns="" id="{9A37F2BD-3302-473B-AB4D-769B27131F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489381" y="6105243"/>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n">
            <a:extLst>
              <a:ext uri="{FF2B5EF4-FFF2-40B4-BE49-F238E27FC236}">
                <a16:creationId xmlns:a16="http://schemas.microsoft.com/office/drawing/2014/main" xmlns="" id="{8F03B644-42CB-0A96-BB37-A6400FA5BC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0374">
            <a:off x="21656734" y="-85559"/>
            <a:ext cx="2795075" cy="2469435"/>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530562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53"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026"/>
                                        </p:tgtEl>
                                        <p:attrNameLst>
                                          <p:attrName>style.visibility</p:attrName>
                                        </p:attrNameLst>
                                      </p:cBhvr>
                                      <p:to>
                                        <p:strVal val="visible"/>
                                      </p:to>
                                    </p:set>
                                    <p:anim calcmode="lin" valueType="num">
                                      <p:cBhvr>
                                        <p:cTn id="80" dur="500" fill="hold"/>
                                        <p:tgtEl>
                                          <p:spTgt spid="1026"/>
                                        </p:tgtEl>
                                        <p:attrNameLst>
                                          <p:attrName>ppt_w</p:attrName>
                                        </p:attrNameLst>
                                      </p:cBhvr>
                                      <p:tavLst>
                                        <p:tav tm="0">
                                          <p:val>
                                            <p:fltVal val="0"/>
                                          </p:val>
                                        </p:tav>
                                        <p:tav tm="100000">
                                          <p:val>
                                            <p:strVal val="#ppt_w"/>
                                          </p:val>
                                        </p:tav>
                                      </p:tavLst>
                                    </p:anim>
                                    <p:anim calcmode="lin" valueType="num">
                                      <p:cBhvr>
                                        <p:cTn id="81" dur="500" fill="hold"/>
                                        <p:tgtEl>
                                          <p:spTgt spid="1026"/>
                                        </p:tgtEl>
                                        <p:attrNameLst>
                                          <p:attrName>ppt_h</p:attrName>
                                        </p:attrNameLst>
                                      </p:cBhvr>
                                      <p:tavLst>
                                        <p:tav tm="0">
                                          <p:val>
                                            <p:fltVal val="0"/>
                                          </p:val>
                                        </p:tav>
                                        <p:tav tm="100000">
                                          <p:val>
                                            <p:strVal val="#ppt_h"/>
                                          </p:val>
                                        </p:tav>
                                      </p:tavLst>
                                    </p:anim>
                                    <p:animEffect transition="in" filter="fade">
                                      <p:cBhvr>
                                        <p:cTn id="82" dur="500"/>
                                        <p:tgtEl>
                                          <p:spTgt spid="1026"/>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ppt_w</p:attrName>
                                        </p:attrNameLst>
                                      </p:cBhvr>
                                      <p:tavLst>
                                        <p:tav tm="0">
                                          <p:val>
                                            <p:fltVal val="0"/>
                                          </p:val>
                                        </p:tav>
                                        <p:tav tm="100000">
                                          <p:val>
                                            <p:strVal val="#ppt_w"/>
                                          </p:val>
                                        </p:tav>
                                      </p:tavLst>
                                    </p:anim>
                                    <p:anim calcmode="lin" valueType="num">
                                      <p:cBhvr>
                                        <p:cTn id="86" dur="500" fill="hold"/>
                                        <p:tgtEl>
                                          <p:spTgt spid="42"/>
                                        </p:tgtEl>
                                        <p:attrNameLst>
                                          <p:attrName>ppt_h</p:attrName>
                                        </p:attrNameLst>
                                      </p:cBhvr>
                                      <p:tavLst>
                                        <p:tav tm="0">
                                          <p:val>
                                            <p:fltVal val="0"/>
                                          </p:val>
                                        </p:tav>
                                        <p:tav tm="100000">
                                          <p:val>
                                            <p:strVal val="#ppt_h"/>
                                          </p:val>
                                        </p:tav>
                                      </p:tavLst>
                                    </p:anim>
                                    <p:animEffect transition="in" filter="fade">
                                      <p:cBhvr>
                                        <p:cTn id="87" dur="500"/>
                                        <p:tgtEl>
                                          <p:spTgt spid="42"/>
                                        </p:tgtEl>
                                      </p:cBhvr>
                                    </p:animEffect>
                                  </p:childTnLst>
                                </p:cTn>
                              </p:par>
                              <p:par>
                                <p:cTn id="88" presetID="53" presetClass="entr" presetSubtype="16" fill="hold"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par>
                                <p:cTn id="93" presetID="53" presetClass="entr" presetSubtype="16"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500" fill="hold"/>
                                        <p:tgtEl>
                                          <p:spTgt spid="34"/>
                                        </p:tgtEl>
                                        <p:attrNameLst>
                                          <p:attrName>ppt_w</p:attrName>
                                        </p:attrNameLst>
                                      </p:cBhvr>
                                      <p:tavLst>
                                        <p:tav tm="0">
                                          <p:val>
                                            <p:fltVal val="0"/>
                                          </p:val>
                                        </p:tav>
                                        <p:tav tm="100000">
                                          <p:val>
                                            <p:strVal val="#ppt_w"/>
                                          </p:val>
                                        </p:tav>
                                      </p:tavLst>
                                    </p:anim>
                                    <p:anim calcmode="lin" valueType="num">
                                      <p:cBhvr>
                                        <p:cTn id="101" dur="500" fill="hold"/>
                                        <p:tgtEl>
                                          <p:spTgt spid="34"/>
                                        </p:tgtEl>
                                        <p:attrNameLst>
                                          <p:attrName>ppt_h</p:attrName>
                                        </p:attrNameLst>
                                      </p:cBhvr>
                                      <p:tavLst>
                                        <p:tav tm="0">
                                          <p:val>
                                            <p:fltVal val="0"/>
                                          </p:val>
                                        </p:tav>
                                        <p:tav tm="100000">
                                          <p:val>
                                            <p:strVal val="#ppt_h"/>
                                          </p:val>
                                        </p:tav>
                                      </p:tavLst>
                                    </p:anim>
                                    <p:animEffect transition="in" filter="fade">
                                      <p:cBhvr>
                                        <p:cTn id="102" dur="500"/>
                                        <p:tgtEl>
                                          <p:spTgt spid="34"/>
                                        </p:tgtEl>
                                      </p:cBhvr>
                                    </p:animEffect>
                                  </p:childTnLst>
                                </p:cTn>
                              </p:par>
                              <p:par>
                                <p:cTn id="103" presetID="53" presetClass="entr" presetSubtype="16"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par>
                                <p:cTn id="113" presetID="53" presetClass="entr" presetSubtype="16"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53" presetClass="entr" presetSubtype="16" fill="hold" nodeType="with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500" fill="hold"/>
                                        <p:tgtEl>
                                          <p:spTgt spid="39"/>
                                        </p:tgtEl>
                                        <p:attrNameLst>
                                          <p:attrName>ppt_w</p:attrName>
                                        </p:attrNameLst>
                                      </p:cBhvr>
                                      <p:tavLst>
                                        <p:tav tm="0">
                                          <p:val>
                                            <p:fltVal val="0"/>
                                          </p:val>
                                        </p:tav>
                                        <p:tav tm="100000">
                                          <p:val>
                                            <p:strVal val="#ppt_w"/>
                                          </p:val>
                                        </p:tav>
                                      </p:tavLst>
                                    </p:anim>
                                    <p:anim calcmode="lin" valueType="num">
                                      <p:cBhvr>
                                        <p:cTn id="121" dur="500" fill="hold"/>
                                        <p:tgtEl>
                                          <p:spTgt spid="39"/>
                                        </p:tgtEl>
                                        <p:attrNameLst>
                                          <p:attrName>ppt_h</p:attrName>
                                        </p:attrNameLst>
                                      </p:cBhvr>
                                      <p:tavLst>
                                        <p:tav tm="0">
                                          <p:val>
                                            <p:fltVal val="0"/>
                                          </p:val>
                                        </p:tav>
                                        <p:tav tm="100000">
                                          <p:val>
                                            <p:strVal val="#ppt_h"/>
                                          </p:val>
                                        </p:tav>
                                      </p:tavLst>
                                    </p:anim>
                                    <p:animEffect transition="in" filter="fade">
                                      <p:cBhvr>
                                        <p:cTn id="122" dur="500"/>
                                        <p:tgtEl>
                                          <p:spTgt spid="39"/>
                                        </p:tgtEl>
                                      </p:cBhvr>
                                    </p:animEffect>
                                  </p:childTnLst>
                                </p:cTn>
                              </p:par>
                              <p:par>
                                <p:cTn id="123" presetID="53" presetClass="entr" presetSubtype="16" fill="hold"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nodeType="clickEffect">
                                  <p:stCondLst>
                                    <p:cond delay="0"/>
                                  </p:stCondLst>
                                  <p:childTnLst>
                                    <p:set>
                                      <p:cBhvr>
                                        <p:cTn id="131" dur="1" fill="hold">
                                          <p:stCondLst>
                                            <p:cond delay="0"/>
                                          </p:stCondLst>
                                        </p:cTn>
                                        <p:tgtEl>
                                          <p:spTgt spid="1028"/>
                                        </p:tgtEl>
                                        <p:attrNameLst>
                                          <p:attrName>style.visibility</p:attrName>
                                        </p:attrNameLst>
                                      </p:cBhvr>
                                      <p:to>
                                        <p:strVal val="visible"/>
                                      </p:to>
                                    </p:set>
                                    <p:anim calcmode="lin" valueType="num">
                                      <p:cBhvr>
                                        <p:cTn id="132" dur="500" fill="hold"/>
                                        <p:tgtEl>
                                          <p:spTgt spid="1028"/>
                                        </p:tgtEl>
                                        <p:attrNameLst>
                                          <p:attrName>ppt_w</p:attrName>
                                        </p:attrNameLst>
                                      </p:cBhvr>
                                      <p:tavLst>
                                        <p:tav tm="0">
                                          <p:val>
                                            <p:fltVal val="0"/>
                                          </p:val>
                                        </p:tav>
                                        <p:tav tm="100000">
                                          <p:val>
                                            <p:strVal val="#ppt_w"/>
                                          </p:val>
                                        </p:tav>
                                      </p:tavLst>
                                    </p:anim>
                                    <p:anim calcmode="lin" valueType="num">
                                      <p:cBhvr>
                                        <p:cTn id="133" dur="500" fill="hold"/>
                                        <p:tgtEl>
                                          <p:spTgt spid="1028"/>
                                        </p:tgtEl>
                                        <p:attrNameLst>
                                          <p:attrName>ppt_h</p:attrName>
                                        </p:attrNameLst>
                                      </p:cBhvr>
                                      <p:tavLst>
                                        <p:tav tm="0">
                                          <p:val>
                                            <p:fltVal val="0"/>
                                          </p:val>
                                        </p:tav>
                                        <p:tav tm="100000">
                                          <p:val>
                                            <p:strVal val="#ppt_h"/>
                                          </p:val>
                                        </p:tav>
                                      </p:tavLst>
                                    </p:anim>
                                    <p:animEffect transition="in" filter="fade">
                                      <p:cBhvr>
                                        <p:cTn id="134" dur="500"/>
                                        <p:tgtEl>
                                          <p:spTgt spid="102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anim calcmode="lin" valueType="num">
                                      <p:cBhvr>
                                        <p:cTn id="137" dur="500" fill="hold"/>
                                        <p:tgtEl>
                                          <p:spTgt spid="46"/>
                                        </p:tgtEl>
                                        <p:attrNameLst>
                                          <p:attrName>ppt_w</p:attrName>
                                        </p:attrNameLst>
                                      </p:cBhvr>
                                      <p:tavLst>
                                        <p:tav tm="0">
                                          <p:val>
                                            <p:fltVal val="0"/>
                                          </p:val>
                                        </p:tav>
                                        <p:tav tm="100000">
                                          <p:val>
                                            <p:strVal val="#ppt_w"/>
                                          </p:val>
                                        </p:tav>
                                      </p:tavLst>
                                    </p:anim>
                                    <p:anim calcmode="lin" valueType="num">
                                      <p:cBhvr>
                                        <p:cTn id="138" dur="500" fill="hold"/>
                                        <p:tgtEl>
                                          <p:spTgt spid="46"/>
                                        </p:tgtEl>
                                        <p:attrNameLst>
                                          <p:attrName>ppt_h</p:attrName>
                                        </p:attrNameLst>
                                      </p:cBhvr>
                                      <p:tavLst>
                                        <p:tav tm="0">
                                          <p:val>
                                            <p:fltVal val="0"/>
                                          </p:val>
                                        </p:tav>
                                        <p:tav tm="100000">
                                          <p:val>
                                            <p:strVal val="#ppt_h"/>
                                          </p:val>
                                        </p:tav>
                                      </p:tavLst>
                                    </p:anim>
                                    <p:animEffect transition="in" filter="fade">
                                      <p:cBhvr>
                                        <p:cTn id="139" dur="500"/>
                                        <p:tgtEl>
                                          <p:spTgt spid="46"/>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4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45"/>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43"/>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p:bldP spid="20" grpId="0" animBg="1"/>
      <p:bldP spid="21" grpId="0" animBg="1"/>
      <p:bldP spid="22" grpId="0" animBg="1"/>
      <p:bldP spid="23" grpId="0"/>
      <p:bldP spid="25" grpId="0"/>
      <p:bldP spid="27" grpId="0" animBg="1"/>
      <p:bldP spid="29" grpId="0"/>
      <p:bldP spid="30" grpId="0"/>
      <p:bldP spid="32" grpId="0" animBg="1"/>
      <p:bldP spid="33" grpId="0" animBg="1"/>
      <p:bldP spid="42" grpId="0"/>
      <p:bldP spid="46" grpId="0"/>
      <p:bldP spid="5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Rectángulo" descr="Rectángulo"/>
          <p:cNvPicPr>
            <a:picLocks/>
          </p:cNvPicPr>
          <p:nvPr/>
        </p:nvPicPr>
        <p:blipFill>
          <a:blip r:embed="rId2"/>
          <a:stretch>
            <a:fillRect/>
          </a:stretch>
        </p:blipFill>
        <p:spPr>
          <a:xfrm>
            <a:off x="6831526" y="7074028"/>
            <a:ext cx="7023129" cy="1827974"/>
          </a:xfrm>
          <a:prstGeom prst="rect">
            <a:avLst/>
          </a:prstGeom>
          <a:effectLst>
            <a:outerShdw blurRad="190500" dist="8455" dir="5400000" rotWithShape="0">
              <a:srgbClr val="000000"/>
            </a:outerShdw>
          </a:effectLst>
        </p:spPr>
      </p:pic>
      <p:sp>
        <p:nvSpPr>
          <p:cNvPr id="165" name="Número de diapositiva"/>
          <p:cNvSpPr txBox="1">
            <a:spLocks noGrp="1"/>
          </p:cNvSpPr>
          <p:nvPr>
            <p:ph type="sldNum" sz="quarter" idx="2"/>
          </p:nvPr>
        </p:nvSpPr>
        <p:spPr>
          <a:xfrm>
            <a:off x="23752755" y="13819763"/>
            <a:ext cx="208390" cy="3334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rgbClr val="421F2A"/>
                </a:solidFill>
                <a:latin typeface="Avenir Book" panose="02000503020000020003"/>
              </a:rPr>
              <a:t>6</a:t>
            </a:fld>
            <a:endParaRPr>
              <a:solidFill>
                <a:srgbClr val="421F2A"/>
              </a:solidFill>
              <a:latin typeface="Avenir Book" panose="02000503020000020003"/>
            </a:endParaRPr>
          </a:p>
        </p:txBody>
      </p:sp>
      <p:sp>
        <p:nvSpPr>
          <p:cNvPr id="167" name="Primera entidad a nivel nacional autorizada para ayudarte a cumplir con tus obligaciones"/>
          <p:cNvSpPr txBox="1"/>
          <p:nvPr/>
        </p:nvSpPr>
        <p:spPr>
          <a:xfrm>
            <a:off x="6985993" y="7276421"/>
            <a:ext cx="6714193" cy="1007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sz="4000" dirty="0">
                <a:solidFill>
                  <a:srgbClr val="421F2A"/>
                </a:solidFill>
                <a:latin typeface="Avenir Book" panose="02000503020000020003"/>
              </a:rPr>
              <a:t>SISTEMAS COLECTIVOS (SCRAP)</a:t>
            </a:r>
          </a:p>
        </p:txBody>
      </p:sp>
      <p:grpSp>
        <p:nvGrpSpPr>
          <p:cNvPr id="170" name="Grupo"/>
          <p:cNvGrpSpPr/>
          <p:nvPr/>
        </p:nvGrpSpPr>
        <p:grpSpPr>
          <a:xfrm>
            <a:off x="1190519" y="1778920"/>
            <a:ext cx="2565047" cy="2565047"/>
            <a:chOff x="0" y="0"/>
            <a:chExt cx="2565046" cy="2565046"/>
          </a:xfrm>
        </p:grpSpPr>
        <p:sp>
          <p:nvSpPr>
            <p:cNvPr id="168" name="Círculo"/>
            <p:cNvSpPr/>
            <p:nvPr/>
          </p:nvSpPr>
          <p:spPr>
            <a:xfrm>
              <a:off x="0" y="0"/>
              <a:ext cx="2565046" cy="2565046"/>
            </a:xfrm>
            <a:prstGeom prst="ellipse">
              <a:avLst/>
            </a:prstGeom>
            <a:solidFill>
              <a:srgbClr val="FFFFFF"/>
            </a:solidFill>
            <a:ln w="12700" cap="flat">
              <a:noFill/>
              <a:miter lim="400000"/>
            </a:ln>
            <a:effectLst>
              <a:outerShdw blurRad="190500" dist="8455" dir="5400000" rotWithShape="0">
                <a:srgbClr val="000000"/>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solidFill>
                  <a:srgbClr val="421F2A"/>
                </a:solidFill>
                <a:latin typeface="Avenir Book" panose="02000503020000020003"/>
              </a:endParaRPr>
            </a:p>
          </p:txBody>
        </p:sp>
        <p:sp>
          <p:nvSpPr>
            <p:cNvPr id="169" name="Si eres productor de AEE"/>
            <p:cNvSpPr txBox="1"/>
            <p:nvPr/>
          </p:nvSpPr>
          <p:spPr>
            <a:xfrm>
              <a:off x="292064" y="50594"/>
              <a:ext cx="1980917" cy="24638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defTabSz="449580">
                <a:lnSpc>
                  <a:spcPct val="115000"/>
                </a:lnSpc>
                <a:defRPr sz="2400" b="0">
                  <a:solidFill>
                    <a:srgbClr val="42202A"/>
                  </a:solidFill>
                  <a:uFill>
                    <a:solidFill>
                      <a:srgbClr val="000000"/>
                    </a:solidFill>
                  </a:uFill>
                  <a:latin typeface="Avenir Heavy"/>
                  <a:ea typeface="Avenir Heavy"/>
                  <a:cs typeface="Avenir Heavy"/>
                  <a:sym typeface="Avenir Heavy"/>
                </a:defRPr>
              </a:lvl1pPr>
            </a:lstStyle>
            <a:p>
              <a:r>
                <a:rPr dirty="0">
                  <a:solidFill>
                    <a:srgbClr val="421F2A"/>
                  </a:solidFill>
                  <a:latin typeface="Avenir Book" panose="02000503020000020003"/>
                </a:rPr>
                <a:t>Si </a:t>
              </a:r>
              <a:r>
                <a:rPr dirty="0" err="1">
                  <a:solidFill>
                    <a:srgbClr val="421F2A"/>
                  </a:solidFill>
                  <a:latin typeface="Avenir Book"/>
                </a:rPr>
                <a:t>eres</a:t>
              </a:r>
              <a:r>
                <a:rPr dirty="0">
                  <a:solidFill>
                    <a:srgbClr val="421F2A"/>
                  </a:solidFill>
                  <a:latin typeface="Avenir Book"/>
                </a:rPr>
                <a:t> </a:t>
              </a:r>
              <a:r>
                <a:rPr lang="es-ES" dirty="0">
                  <a:solidFill>
                    <a:srgbClr val="421F2A"/>
                  </a:solidFill>
                  <a:latin typeface="Avenir Book"/>
                </a:rPr>
                <a:t>P</a:t>
              </a:r>
              <a:r>
                <a:rPr dirty="0" err="1">
                  <a:solidFill>
                    <a:srgbClr val="421F2A"/>
                  </a:solidFill>
                  <a:latin typeface="Avenir Book"/>
                </a:rPr>
                <a:t>roductor</a:t>
              </a:r>
              <a:r>
                <a:rPr dirty="0">
                  <a:solidFill>
                    <a:srgbClr val="421F2A"/>
                  </a:solidFill>
                  <a:latin typeface="Avenir Book"/>
                </a:rPr>
                <a:t> de </a:t>
              </a:r>
              <a:r>
                <a:rPr lang="es-ES" dirty="0">
                  <a:solidFill>
                    <a:srgbClr val="421F2A"/>
                  </a:solidFill>
                  <a:latin typeface="Avenir Book"/>
                </a:rPr>
                <a:t>Producto</a:t>
              </a:r>
              <a:endParaRPr dirty="0">
                <a:solidFill>
                  <a:srgbClr val="421F2A"/>
                </a:solidFill>
                <a:latin typeface="Avenir Book"/>
              </a:endParaRPr>
            </a:p>
          </p:txBody>
        </p:sp>
      </p:grpSp>
      <p:sp>
        <p:nvSpPr>
          <p:cNvPr id="171" name="Tienes que cumplir con el RD sobre RAEE"/>
          <p:cNvSpPr txBox="1"/>
          <p:nvPr/>
        </p:nvSpPr>
        <p:spPr>
          <a:xfrm>
            <a:off x="2734426" y="4446689"/>
            <a:ext cx="4128865" cy="1228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defTabSz="449580">
              <a:lnSpc>
                <a:spcPct val="115000"/>
              </a:lnSpc>
              <a:defRPr sz="2800" b="0">
                <a:uFill>
                  <a:solidFill>
                    <a:srgbClr val="000000"/>
                  </a:solidFill>
                </a:uFill>
                <a:latin typeface="Rollerscript Rough"/>
                <a:ea typeface="Rollerscript Rough"/>
                <a:cs typeface="Rollerscript Rough"/>
                <a:sym typeface="Rollerscript Rough"/>
              </a:defRPr>
            </a:lvl1pPr>
          </a:lstStyle>
          <a:p>
            <a:r>
              <a:rPr dirty="0" err="1">
                <a:solidFill>
                  <a:srgbClr val="421F2A"/>
                </a:solidFill>
                <a:latin typeface="Avenir Book" panose="02000503020000020003"/>
              </a:rPr>
              <a:t>Tienes</a:t>
            </a:r>
            <a:r>
              <a:rPr dirty="0">
                <a:solidFill>
                  <a:srgbClr val="421F2A"/>
                </a:solidFill>
                <a:latin typeface="Avenir Book"/>
              </a:rPr>
              <a:t> que </a:t>
            </a:r>
            <a:r>
              <a:rPr dirty="0" err="1">
                <a:solidFill>
                  <a:srgbClr val="421F2A"/>
                </a:solidFill>
                <a:latin typeface="Avenir Book"/>
              </a:rPr>
              <a:t>cumplir</a:t>
            </a:r>
            <a:r>
              <a:rPr dirty="0">
                <a:solidFill>
                  <a:srgbClr val="421F2A"/>
                </a:solidFill>
                <a:latin typeface="Avenir Book"/>
              </a:rPr>
              <a:t> con </a:t>
            </a:r>
            <a:r>
              <a:rPr lang="es-ES" dirty="0">
                <a:solidFill>
                  <a:srgbClr val="421F2A"/>
                </a:solidFill>
                <a:latin typeface="Avenir Book"/>
              </a:rPr>
              <a:t>la normativa específica RAP</a:t>
            </a:r>
            <a:endParaRPr dirty="0">
              <a:solidFill>
                <a:srgbClr val="421F2A"/>
              </a:solidFill>
              <a:latin typeface="Avenir Book"/>
            </a:endParaRPr>
          </a:p>
        </p:txBody>
      </p:sp>
      <p:pic>
        <p:nvPicPr>
          <p:cNvPr id="195" name="Línea de conexión" descr="Línea de conexión"/>
          <p:cNvPicPr>
            <a:picLocks/>
          </p:cNvPicPr>
          <p:nvPr/>
        </p:nvPicPr>
        <p:blipFill>
          <a:blip r:embed="rId3"/>
          <a:stretch>
            <a:fillRect/>
          </a:stretch>
        </p:blipFill>
        <p:spPr>
          <a:xfrm>
            <a:off x="3823244" y="2990785"/>
            <a:ext cx="1348542" cy="1621281"/>
          </a:xfrm>
          <a:prstGeom prst="rect">
            <a:avLst/>
          </a:prstGeom>
        </p:spPr>
      </p:pic>
      <p:pic>
        <p:nvPicPr>
          <p:cNvPr id="173" name="Línea" descr="Línea"/>
          <p:cNvPicPr>
            <a:picLocks/>
          </p:cNvPicPr>
          <p:nvPr/>
        </p:nvPicPr>
        <p:blipFill>
          <a:blip r:embed="rId4"/>
          <a:stretch>
            <a:fillRect/>
          </a:stretch>
        </p:blipFill>
        <p:spPr>
          <a:xfrm>
            <a:off x="14520532" y="7485190"/>
            <a:ext cx="1224000" cy="294948"/>
          </a:xfrm>
          <a:prstGeom prst="rect">
            <a:avLst/>
          </a:prstGeom>
        </p:spPr>
      </p:pic>
      <p:pic>
        <p:nvPicPr>
          <p:cNvPr id="197" name="Línea de conexión" descr="Línea de conexión"/>
          <p:cNvPicPr>
            <a:picLocks/>
          </p:cNvPicPr>
          <p:nvPr/>
        </p:nvPicPr>
        <p:blipFill>
          <a:blip r:embed="rId5"/>
          <a:stretch>
            <a:fillRect/>
          </a:stretch>
        </p:blipFill>
        <p:spPr>
          <a:xfrm>
            <a:off x="3974227" y="6019019"/>
            <a:ext cx="2626377" cy="1693842"/>
          </a:xfrm>
          <a:prstGeom prst="rect">
            <a:avLst/>
          </a:prstGeom>
        </p:spPr>
      </p:pic>
      <p:pic>
        <p:nvPicPr>
          <p:cNvPr id="176" name="logo reinicia.png" descr="logo reinicia.png"/>
          <p:cNvPicPr>
            <a:picLocks noChangeAspect="1"/>
          </p:cNvPicPr>
          <p:nvPr/>
        </p:nvPicPr>
        <p:blipFill>
          <a:blip r:embed="rId6"/>
          <a:stretch>
            <a:fillRect/>
          </a:stretch>
        </p:blipFill>
        <p:spPr>
          <a:xfrm>
            <a:off x="8033908" y="5211051"/>
            <a:ext cx="1469873" cy="1469872"/>
          </a:xfrm>
          <a:prstGeom prst="rect">
            <a:avLst/>
          </a:prstGeom>
          <a:ln w="12700">
            <a:miter lim="400000"/>
          </a:ln>
        </p:spPr>
      </p:pic>
      <p:grpSp>
        <p:nvGrpSpPr>
          <p:cNvPr id="183" name="Grupo"/>
          <p:cNvGrpSpPr/>
          <p:nvPr/>
        </p:nvGrpSpPr>
        <p:grpSpPr>
          <a:xfrm>
            <a:off x="3025267" y="10253849"/>
            <a:ext cx="1834260" cy="1767089"/>
            <a:chOff x="-3309208" y="689834"/>
            <a:chExt cx="2158866" cy="2158866"/>
          </a:xfrm>
        </p:grpSpPr>
        <p:sp>
          <p:nvSpPr>
            <p:cNvPr id="181" name="Círculo"/>
            <p:cNvSpPr/>
            <p:nvPr/>
          </p:nvSpPr>
          <p:spPr>
            <a:xfrm>
              <a:off x="-3309208" y="689834"/>
              <a:ext cx="2158866" cy="2158866"/>
            </a:xfrm>
            <a:prstGeom prst="ellipse">
              <a:avLst/>
            </a:prstGeom>
            <a:solidFill>
              <a:srgbClr val="FFFFFF"/>
            </a:solidFill>
            <a:ln w="12700" cap="flat">
              <a:noFill/>
              <a:miter lim="400000"/>
            </a:ln>
            <a:effectLst>
              <a:outerShdw blurRad="190500" dist="8455" dir="5400000" rotWithShape="0">
                <a:srgbClr val="000000"/>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solidFill>
                  <a:srgbClr val="421F2A"/>
                </a:solidFill>
                <a:latin typeface="Avenir Book" panose="02000503020000020003"/>
              </a:endParaRPr>
            </a:p>
          </p:txBody>
        </p:sp>
        <p:sp>
          <p:nvSpPr>
            <p:cNvPr id="182" name="Te informamos"/>
            <p:cNvSpPr txBox="1"/>
            <p:nvPr/>
          </p:nvSpPr>
          <p:spPr>
            <a:xfrm>
              <a:off x="-3233901" y="1264669"/>
              <a:ext cx="1959401" cy="10263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49580">
                <a:lnSpc>
                  <a:spcPct val="115000"/>
                </a:lnSpc>
                <a:defRPr sz="2400" b="0">
                  <a:solidFill>
                    <a:srgbClr val="441B2C"/>
                  </a:solidFill>
                  <a:uFill>
                    <a:solidFill>
                      <a:srgbClr val="000000"/>
                    </a:solidFill>
                  </a:uFill>
                  <a:latin typeface="Avenir Heavy"/>
                  <a:ea typeface="Avenir Heavy"/>
                  <a:cs typeface="Avenir Heavy"/>
                  <a:sym typeface="Avenir Heavy"/>
                </a:defRPr>
              </a:lvl1pPr>
            </a:lstStyle>
            <a:p>
              <a:pPr>
                <a:lnSpc>
                  <a:spcPct val="100000"/>
                </a:lnSpc>
              </a:pPr>
              <a:r>
                <a:rPr lang="es-ES" sz="2000" dirty="0">
                  <a:solidFill>
                    <a:srgbClr val="421F2A"/>
                  </a:solidFill>
                  <a:latin typeface="Avenir Book" panose="02000503020000020003"/>
                </a:rPr>
                <a:t>Comunicación  CCAA </a:t>
              </a:r>
            </a:p>
            <a:p>
              <a:pPr>
                <a:lnSpc>
                  <a:spcPct val="100000"/>
                </a:lnSpc>
              </a:pPr>
              <a:r>
                <a:rPr lang="es-ES" sz="2000" dirty="0">
                  <a:solidFill>
                    <a:srgbClr val="421F2A"/>
                  </a:solidFill>
                  <a:latin typeface="Avenir Book" panose="02000503020000020003"/>
                </a:rPr>
                <a:t>sede social</a:t>
              </a:r>
            </a:p>
          </p:txBody>
        </p:sp>
      </p:grpSp>
      <p:pic>
        <p:nvPicPr>
          <p:cNvPr id="192" name="Línea" descr="Línea"/>
          <p:cNvPicPr>
            <a:picLocks/>
          </p:cNvPicPr>
          <p:nvPr/>
        </p:nvPicPr>
        <p:blipFill>
          <a:blip r:embed="rId7"/>
          <a:stretch>
            <a:fillRect/>
          </a:stretch>
        </p:blipFill>
        <p:spPr>
          <a:xfrm rot="5400000">
            <a:off x="461827" y="10075291"/>
            <a:ext cx="2097112" cy="294949"/>
          </a:xfrm>
          <a:prstGeom prst="rect">
            <a:avLst/>
          </a:prstGeom>
        </p:spPr>
      </p:pic>
      <p:pic>
        <p:nvPicPr>
          <p:cNvPr id="3" name="Línea de conexión" descr="Línea de conexión">
            <a:extLst>
              <a:ext uri="{FF2B5EF4-FFF2-40B4-BE49-F238E27FC236}">
                <a16:creationId xmlns:a16="http://schemas.microsoft.com/office/drawing/2014/main" xmlns="" id="{9974AE6A-DAF2-403F-8D07-65C6325E7F04}"/>
              </a:ext>
            </a:extLst>
          </p:cNvPr>
          <p:cNvPicPr>
            <a:picLocks/>
          </p:cNvPicPr>
          <p:nvPr/>
        </p:nvPicPr>
        <p:blipFill>
          <a:blip r:embed="rId5"/>
          <a:stretch>
            <a:fillRect/>
          </a:stretch>
        </p:blipFill>
        <p:spPr>
          <a:xfrm rot="6642571">
            <a:off x="1622660" y="5828786"/>
            <a:ext cx="2626377" cy="1693842"/>
          </a:xfrm>
          <a:prstGeom prst="rect">
            <a:avLst/>
          </a:prstGeom>
        </p:spPr>
      </p:pic>
      <p:pic>
        <p:nvPicPr>
          <p:cNvPr id="4" name="Rectángulo" descr="Rectángulo">
            <a:extLst>
              <a:ext uri="{FF2B5EF4-FFF2-40B4-BE49-F238E27FC236}">
                <a16:creationId xmlns:a16="http://schemas.microsoft.com/office/drawing/2014/main" xmlns="" id="{189E9A14-5EFF-40C8-A990-9453EDA7F748}"/>
              </a:ext>
            </a:extLst>
          </p:cNvPr>
          <p:cNvPicPr>
            <a:picLocks/>
          </p:cNvPicPr>
          <p:nvPr/>
        </p:nvPicPr>
        <p:blipFill>
          <a:blip r:embed="rId2"/>
          <a:stretch>
            <a:fillRect/>
          </a:stretch>
        </p:blipFill>
        <p:spPr>
          <a:xfrm>
            <a:off x="132471" y="7951104"/>
            <a:ext cx="2868638" cy="1223106"/>
          </a:xfrm>
          <a:prstGeom prst="rect">
            <a:avLst/>
          </a:prstGeom>
          <a:effectLst>
            <a:outerShdw blurRad="190500" dist="8455" dir="5400000" rotWithShape="0">
              <a:srgbClr val="000000"/>
            </a:outerShdw>
          </a:effectLst>
        </p:spPr>
      </p:pic>
      <p:sp>
        <p:nvSpPr>
          <p:cNvPr id="5" name="Primera entidad a nivel nacional autorizada para ayudarte a cumplir con tus obligaciones">
            <a:extLst>
              <a:ext uri="{FF2B5EF4-FFF2-40B4-BE49-F238E27FC236}">
                <a16:creationId xmlns:a16="http://schemas.microsoft.com/office/drawing/2014/main" xmlns="" id="{A7EF65CA-99B2-4B56-B723-D22F0B3BAC3D}"/>
              </a:ext>
            </a:extLst>
          </p:cNvPr>
          <p:cNvSpPr txBox="1"/>
          <p:nvPr/>
        </p:nvSpPr>
        <p:spPr>
          <a:xfrm>
            <a:off x="67210" y="8304437"/>
            <a:ext cx="2868638" cy="674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dirty="0">
                <a:solidFill>
                  <a:srgbClr val="421F2A"/>
                </a:solidFill>
                <a:latin typeface="Avenir Book"/>
              </a:rPr>
              <a:t>Sistemas individuales</a:t>
            </a:r>
            <a:endParaRPr dirty="0">
              <a:solidFill>
                <a:srgbClr val="421F2A"/>
              </a:solidFill>
              <a:latin typeface="Avenir Book"/>
            </a:endParaRPr>
          </a:p>
        </p:txBody>
      </p:sp>
      <p:grpSp>
        <p:nvGrpSpPr>
          <p:cNvPr id="39" name="Grupo">
            <a:extLst>
              <a:ext uri="{FF2B5EF4-FFF2-40B4-BE49-F238E27FC236}">
                <a16:creationId xmlns:a16="http://schemas.microsoft.com/office/drawing/2014/main" xmlns="" id="{436E433C-DFE7-4926-85BA-66338DB451B4}"/>
              </a:ext>
            </a:extLst>
          </p:cNvPr>
          <p:cNvGrpSpPr/>
          <p:nvPr/>
        </p:nvGrpSpPr>
        <p:grpSpPr>
          <a:xfrm>
            <a:off x="624763" y="11237278"/>
            <a:ext cx="1981785" cy="1919484"/>
            <a:chOff x="-706758" y="-139462"/>
            <a:chExt cx="1497717" cy="1882601"/>
          </a:xfrm>
        </p:grpSpPr>
        <p:sp>
          <p:nvSpPr>
            <p:cNvPr id="40" name="Círculo">
              <a:extLst>
                <a:ext uri="{FF2B5EF4-FFF2-40B4-BE49-F238E27FC236}">
                  <a16:creationId xmlns:a16="http://schemas.microsoft.com/office/drawing/2014/main" xmlns="" id="{ADB8F276-ED1D-4C25-A9CB-2B7BBDE65D5F}"/>
                </a:ext>
              </a:extLst>
            </p:cNvPr>
            <p:cNvSpPr/>
            <p:nvPr/>
          </p:nvSpPr>
          <p:spPr>
            <a:xfrm>
              <a:off x="-706758" y="-139462"/>
              <a:ext cx="1497717" cy="1882601"/>
            </a:xfrm>
            <a:prstGeom prst="ellipse">
              <a:avLst/>
            </a:prstGeom>
            <a:solidFill>
              <a:srgbClr val="FFFFFF"/>
            </a:solidFill>
            <a:ln w="12700" cap="flat">
              <a:noFill/>
              <a:miter lim="400000"/>
            </a:ln>
            <a:effectLst>
              <a:outerShdw blurRad="190500" dist="8455" dir="5400000" rotWithShape="0">
                <a:srgbClr val="000000"/>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solidFill>
                  <a:srgbClr val="421F2A"/>
                </a:solidFill>
                <a:latin typeface="Avenir Book" panose="02000503020000020003"/>
              </a:endParaRPr>
            </a:p>
          </p:txBody>
        </p:sp>
        <p:sp>
          <p:nvSpPr>
            <p:cNvPr id="41" name="Te informamos">
              <a:extLst>
                <a:ext uri="{FF2B5EF4-FFF2-40B4-BE49-F238E27FC236}">
                  <a16:creationId xmlns:a16="http://schemas.microsoft.com/office/drawing/2014/main" xmlns="" id="{E152471B-455C-491A-8381-1EB2A7086C55}"/>
                </a:ext>
              </a:extLst>
            </p:cNvPr>
            <p:cNvSpPr txBox="1"/>
            <p:nvPr/>
          </p:nvSpPr>
          <p:spPr>
            <a:xfrm>
              <a:off x="-618162" y="152023"/>
              <a:ext cx="1262544" cy="12525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49580">
                <a:lnSpc>
                  <a:spcPct val="115000"/>
                </a:lnSpc>
                <a:defRPr sz="2400" b="0">
                  <a:solidFill>
                    <a:srgbClr val="441B2C"/>
                  </a:solidFill>
                  <a:uFill>
                    <a:solidFill>
                      <a:srgbClr val="000000"/>
                    </a:solidFill>
                  </a:uFill>
                  <a:latin typeface="Avenir Heavy"/>
                  <a:ea typeface="Avenir Heavy"/>
                  <a:cs typeface="Avenir Heavy"/>
                  <a:sym typeface="Avenir Heavy"/>
                </a:defRPr>
              </a:lvl1pPr>
            </a:lstStyle>
            <a:p>
              <a:pPr>
                <a:lnSpc>
                  <a:spcPct val="100000"/>
                </a:lnSpc>
              </a:pPr>
              <a:r>
                <a:rPr lang="es-ES" sz="2000" dirty="0">
                  <a:solidFill>
                    <a:srgbClr val="421F2A"/>
                  </a:solidFill>
                  <a:latin typeface="Avenir Book" panose="02000503020000020003"/>
                </a:rPr>
                <a:t>Depositar garantía financiera (doméstico</a:t>
              </a:r>
              <a:r>
                <a:rPr lang="es-ES" dirty="0">
                  <a:solidFill>
                    <a:srgbClr val="421F2A"/>
                  </a:solidFill>
                  <a:latin typeface="Avenir Book"/>
                </a:rPr>
                <a:t>)</a:t>
              </a:r>
            </a:p>
          </p:txBody>
        </p:sp>
      </p:grpSp>
      <p:pic>
        <p:nvPicPr>
          <p:cNvPr id="7" name="Línea" descr="Línea">
            <a:extLst>
              <a:ext uri="{FF2B5EF4-FFF2-40B4-BE49-F238E27FC236}">
                <a16:creationId xmlns:a16="http://schemas.microsoft.com/office/drawing/2014/main" xmlns="" id="{BA85C3AF-8757-4513-9C25-987E4DC2D682}"/>
              </a:ext>
            </a:extLst>
          </p:cNvPr>
          <p:cNvPicPr>
            <a:picLocks/>
          </p:cNvPicPr>
          <p:nvPr/>
        </p:nvPicPr>
        <p:blipFill>
          <a:blip r:embed="rId8"/>
          <a:stretch>
            <a:fillRect/>
          </a:stretch>
        </p:blipFill>
        <p:spPr>
          <a:xfrm rot="2055961">
            <a:off x="1308598" y="9659377"/>
            <a:ext cx="2184417" cy="294948"/>
          </a:xfrm>
          <a:prstGeom prst="rect">
            <a:avLst/>
          </a:prstGeom>
        </p:spPr>
      </p:pic>
      <p:pic>
        <p:nvPicPr>
          <p:cNvPr id="32" name="Línea" descr="Línea">
            <a:extLst>
              <a:ext uri="{FF2B5EF4-FFF2-40B4-BE49-F238E27FC236}">
                <a16:creationId xmlns:a16="http://schemas.microsoft.com/office/drawing/2014/main" xmlns="" id="{E48596A6-40FF-458C-A5D7-9EEA169699BB}"/>
              </a:ext>
            </a:extLst>
          </p:cNvPr>
          <p:cNvPicPr>
            <a:picLocks/>
          </p:cNvPicPr>
          <p:nvPr/>
        </p:nvPicPr>
        <p:blipFill>
          <a:blip r:embed="rId4"/>
          <a:stretch>
            <a:fillRect/>
          </a:stretch>
        </p:blipFill>
        <p:spPr>
          <a:xfrm>
            <a:off x="3517695" y="2887325"/>
            <a:ext cx="10800000" cy="294948"/>
          </a:xfrm>
          <a:prstGeom prst="rect">
            <a:avLst/>
          </a:prstGeom>
        </p:spPr>
      </p:pic>
      <p:pic>
        <p:nvPicPr>
          <p:cNvPr id="33" name="Rectángulo" descr="Rectángulo">
            <a:extLst>
              <a:ext uri="{FF2B5EF4-FFF2-40B4-BE49-F238E27FC236}">
                <a16:creationId xmlns:a16="http://schemas.microsoft.com/office/drawing/2014/main" xmlns="" id="{30B8DBB4-C93F-46AB-A1BD-E3EDDD9CAE4E}"/>
              </a:ext>
            </a:extLst>
          </p:cNvPr>
          <p:cNvPicPr>
            <a:picLocks/>
          </p:cNvPicPr>
          <p:nvPr/>
        </p:nvPicPr>
        <p:blipFill>
          <a:blip r:embed="rId2"/>
          <a:stretch>
            <a:fillRect/>
          </a:stretch>
        </p:blipFill>
        <p:spPr>
          <a:xfrm>
            <a:off x="16069129" y="1956366"/>
            <a:ext cx="7023129" cy="4343900"/>
          </a:xfrm>
          <a:prstGeom prst="rect">
            <a:avLst/>
          </a:prstGeom>
          <a:effectLst>
            <a:outerShdw blurRad="190500" dist="8455" dir="5400000" rotWithShape="0">
              <a:srgbClr val="000000"/>
            </a:outerShdw>
          </a:effectLst>
        </p:spPr>
      </p:pic>
      <p:sp>
        <p:nvSpPr>
          <p:cNvPr id="9" name="Primera entidad a nivel nacional autorizada para ayudarte a cumplir con tus obligaciones">
            <a:extLst>
              <a:ext uri="{FF2B5EF4-FFF2-40B4-BE49-F238E27FC236}">
                <a16:creationId xmlns:a16="http://schemas.microsoft.com/office/drawing/2014/main" xmlns="" id="{4465FE65-83C9-4A93-B29C-0097A036D190}"/>
              </a:ext>
            </a:extLst>
          </p:cNvPr>
          <p:cNvSpPr txBox="1"/>
          <p:nvPr/>
        </p:nvSpPr>
        <p:spPr>
          <a:xfrm>
            <a:off x="15973880" y="2946674"/>
            <a:ext cx="3847646" cy="5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sz="2400" dirty="0">
                <a:solidFill>
                  <a:srgbClr val="421F2A"/>
                </a:solidFill>
                <a:latin typeface="Avenir Book" panose="02000503020000020003"/>
              </a:rPr>
              <a:t>Incluir </a:t>
            </a:r>
            <a:r>
              <a:rPr lang="es-ES" sz="2400" dirty="0" err="1">
                <a:solidFill>
                  <a:srgbClr val="421F2A"/>
                </a:solidFill>
                <a:latin typeface="Avenir Book"/>
              </a:rPr>
              <a:t>nº</a:t>
            </a:r>
            <a:r>
              <a:rPr lang="es-ES" sz="2400" dirty="0">
                <a:solidFill>
                  <a:srgbClr val="421F2A"/>
                </a:solidFill>
                <a:latin typeface="Avenir Book"/>
              </a:rPr>
              <a:t> RPP en facturas…</a:t>
            </a:r>
          </a:p>
        </p:txBody>
      </p:sp>
      <p:pic>
        <p:nvPicPr>
          <p:cNvPr id="35" name="Rectángulo" descr="Rectángulo">
            <a:extLst>
              <a:ext uri="{FF2B5EF4-FFF2-40B4-BE49-F238E27FC236}">
                <a16:creationId xmlns:a16="http://schemas.microsoft.com/office/drawing/2014/main" xmlns="" id="{D6664207-6AD3-4FD0-A62B-FBBC5E38DEC7}"/>
              </a:ext>
            </a:extLst>
          </p:cNvPr>
          <p:cNvPicPr>
            <a:picLocks/>
          </p:cNvPicPr>
          <p:nvPr/>
        </p:nvPicPr>
        <p:blipFill>
          <a:blip r:embed="rId2"/>
          <a:stretch>
            <a:fillRect/>
          </a:stretch>
        </p:blipFill>
        <p:spPr>
          <a:xfrm>
            <a:off x="16100015" y="6911073"/>
            <a:ext cx="7023129" cy="4343900"/>
          </a:xfrm>
          <a:prstGeom prst="rect">
            <a:avLst/>
          </a:prstGeom>
          <a:effectLst>
            <a:outerShdw blurRad="190500" dist="8455" dir="5400000" rotWithShape="0">
              <a:srgbClr val="000000"/>
            </a:outerShdw>
          </a:effectLst>
        </p:spPr>
      </p:pic>
      <p:sp>
        <p:nvSpPr>
          <p:cNvPr id="36" name="Primera entidad a nivel nacional autorizada para ayudarte a cumplir con tus obligaciones">
            <a:extLst>
              <a:ext uri="{FF2B5EF4-FFF2-40B4-BE49-F238E27FC236}">
                <a16:creationId xmlns:a16="http://schemas.microsoft.com/office/drawing/2014/main" xmlns="" id="{8FAB5C41-CD9E-427A-A992-FE31E0BA0AB0}"/>
              </a:ext>
            </a:extLst>
          </p:cNvPr>
          <p:cNvSpPr txBox="1"/>
          <p:nvPr/>
        </p:nvSpPr>
        <p:spPr>
          <a:xfrm>
            <a:off x="16100015" y="3548138"/>
            <a:ext cx="6676678" cy="5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sz="2400" dirty="0">
                <a:solidFill>
                  <a:srgbClr val="421F2A"/>
                </a:solidFill>
                <a:latin typeface="Avenir Book" panose="02000503020000020003"/>
              </a:rPr>
              <a:t>Informar periódicamente Productos puestos mercado</a:t>
            </a:r>
          </a:p>
        </p:txBody>
      </p:sp>
      <p:sp>
        <p:nvSpPr>
          <p:cNvPr id="37" name="Primera entidad a nivel nacional autorizada para ayudarte a cumplir con tus obligaciones">
            <a:extLst>
              <a:ext uri="{FF2B5EF4-FFF2-40B4-BE49-F238E27FC236}">
                <a16:creationId xmlns:a16="http://schemas.microsoft.com/office/drawing/2014/main" xmlns="" id="{B0F8D00C-E9AC-4B67-A57F-8E9F85A1F536}"/>
              </a:ext>
            </a:extLst>
          </p:cNvPr>
          <p:cNvSpPr txBox="1"/>
          <p:nvPr/>
        </p:nvSpPr>
        <p:spPr>
          <a:xfrm>
            <a:off x="15758014" y="2381503"/>
            <a:ext cx="3053861" cy="478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sz="2400" dirty="0">
                <a:solidFill>
                  <a:srgbClr val="421F2A"/>
                </a:solidFill>
                <a:latin typeface="Avenir Book" panose="02000503020000020003"/>
              </a:rPr>
              <a:t>Inscripción en RPP</a:t>
            </a:r>
          </a:p>
        </p:txBody>
      </p:sp>
      <p:sp>
        <p:nvSpPr>
          <p:cNvPr id="38" name="Primera entidad a nivel nacional autorizada para ayudarte a cumplir con tus obligaciones">
            <a:extLst>
              <a:ext uri="{FF2B5EF4-FFF2-40B4-BE49-F238E27FC236}">
                <a16:creationId xmlns:a16="http://schemas.microsoft.com/office/drawing/2014/main" xmlns="" id="{6F09CB7C-2BA1-4908-9F20-F3E9F2B3483A}"/>
              </a:ext>
            </a:extLst>
          </p:cNvPr>
          <p:cNvSpPr txBox="1"/>
          <p:nvPr/>
        </p:nvSpPr>
        <p:spPr>
          <a:xfrm>
            <a:off x="15758014" y="4179863"/>
            <a:ext cx="4292233" cy="5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449580">
              <a:lnSpc>
                <a:spcPct val="115000"/>
              </a:lnSpc>
              <a:defRPr sz="2400" b="0">
                <a:solidFill>
                  <a:srgbClr val="441B2C"/>
                </a:solidFill>
                <a:uFill>
                  <a:solidFill>
                    <a:srgbClr val="000000"/>
                  </a:solidFill>
                </a:uFill>
                <a:latin typeface="Avenir Heavy"/>
                <a:ea typeface="Avenir Heavy"/>
                <a:cs typeface="Avenir Heavy"/>
                <a:sym typeface="Avenir Heavy"/>
              </a:defRPr>
            </a:pPr>
            <a:r>
              <a:rPr lang="es-ES" sz="2400" dirty="0">
                <a:solidFill>
                  <a:srgbClr val="421F2A"/>
                </a:solidFill>
                <a:latin typeface="Avenir Book" panose="02000503020000020003"/>
              </a:rPr>
              <a:t>Elaborar Planes Prevención</a:t>
            </a:r>
          </a:p>
        </p:txBody>
      </p:sp>
      <p:sp>
        <p:nvSpPr>
          <p:cNvPr id="43" name="Primera entidad a nivel nacional autorizada para ayudarte a cumplir con tus obligaciones">
            <a:extLst>
              <a:ext uri="{FF2B5EF4-FFF2-40B4-BE49-F238E27FC236}">
                <a16:creationId xmlns:a16="http://schemas.microsoft.com/office/drawing/2014/main" xmlns="" id="{E7E39C87-5042-4951-B980-BCF96B49C454}"/>
              </a:ext>
            </a:extLst>
          </p:cNvPr>
          <p:cNvSpPr txBox="1"/>
          <p:nvPr/>
        </p:nvSpPr>
        <p:spPr>
          <a:xfrm>
            <a:off x="15973880" y="4781327"/>
            <a:ext cx="7023129"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Requisitos diseño, fabricación, marcado e información</a:t>
            </a:r>
          </a:p>
        </p:txBody>
      </p:sp>
      <p:sp>
        <p:nvSpPr>
          <p:cNvPr id="44" name="Primera entidad a nivel nacional autorizada para ayudarte a cumplir con tus obligaciones">
            <a:extLst>
              <a:ext uri="{FF2B5EF4-FFF2-40B4-BE49-F238E27FC236}">
                <a16:creationId xmlns:a16="http://schemas.microsoft.com/office/drawing/2014/main" xmlns="" id="{FC41B4EF-06F3-494F-93A5-A9076879295B}"/>
              </a:ext>
            </a:extLst>
          </p:cNvPr>
          <p:cNvSpPr txBox="1"/>
          <p:nvPr/>
        </p:nvSpPr>
        <p:spPr>
          <a:xfrm>
            <a:off x="15815886" y="5296830"/>
            <a:ext cx="7023129"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Facilitar información correcta gestión y reparación</a:t>
            </a:r>
          </a:p>
        </p:txBody>
      </p:sp>
      <p:sp>
        <p:nvSpPr>
          <p:cNvPr id="45" name="Primera entidad a nivel nacional autorizada para ayudarte a cumplir con tus obligaciones">
            <a:extLst>
              <a:ext uri="{FF2B5EF4-FFF2-40B4-BE49-F238E27FC236}">
                <a16:creationId xmlns:a16="http://schemas.microsoft.com/office/drawing/2014/main" xmlns="" id="{C81EE9FD-F8A5-4356-9EA4-1A0175515713}"/>
              </a:ext>
            </a:extLst>
          </p:cNvPr>
          <p:cNvSpPr txBox="1"/>
          <p:nvPr/>
        </p:nvSpPr>
        <p:spPr>
          <a:xfrm>
            <a:off x="15926789" y="8443398"/>
            <a:ext cx="7023129"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Garantizar cumplimiento objetivos mínimos recogida</a:t>
            </a:r>
          </a:p>
        </p:txBody>
      </p:sp>
      <p:sp>
        <p:nvSpPr>
          <p:cNvPr id="46" name="Primera entidad a nivel nacional autorizada para ayudarte a cumplir con tus obligaciones">
            <a:extLst>
              <a:ext uri="{FF2B5EF4-FFF2-40B4-BE49-F238E27FC236}">
                <a16:creationId xmlns:a16="http://schemas.microsoft.com/office/drawing/2014/main" xmlns="" id="{051B97CC-77FA-45D5-9574-1BA3B7AB0A37}"/>
              </a:ext>
            </a:extLst>
          </p:cNvPr>
          <p:cNvSpPr txBox="1"/>
          <p:nvPr/>
        </p:nvSpPr>
        <p:spPr>
          <a:xfrm>
            <a:off x="15938311" y="10419806"/>
            <a:ext cx="6463489"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endParaRPr lang="es-ES" dirty="0">
              <a:solidFill>
                <a:srgbClr val="421F2A"/>
              </a:solidFill>
            </a:endParaRPr>
          </a:p>
        </p:txBody>
      </p:sp>
      <p:sp>
        <p:nvSpPr>
          <p:cNvPr id="47" name="Primera entidad a nivel nacional autorizada para ayudarte a cumplir con tus obligaciones">
            <a:extLst>
              <a:ext uri="{FF2B5EF4-FFF2-40B4-BE49-F238E27FC236}">
                <a16:creationId xmlns:a16="http://schemas.microsoft.com/office/drawing/2014/main" xmlns="" id="{2BDAF69B-4B3A-4EE1-B38C-E67452203B0D}"/>
              </a:ext>
            </a:extLst>
          </p:cNvPr>
          <p:cNvSpPr txBox="1"/>
          <p:nvPr/>
        </p:nvSpPr>
        <p:spPr>
          <a:xfrm>
            <a:off x="16132874" y="9937987"/>
            <a:ext cx="4850701"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Cumplir obligaciones de información</a:t>
            </a:r>
          </a:p>
        </p:txBody>
      </p:sp>
      <p:sp>
        <p:nvSpPr>
          <p:cNvPr id="48" name="Primera entidad a nivel nacional autorizada para ayudarte a cumplir con tus obligaciones">
            <a:extLst>
              <a:ext uri="{FF2B5EF4-FFF2-40B4-BE49-F238E27FC236}">
                <a16:creationId xmlns:a16="http://schemas.microsoft.com/office/drawing/2014/main" xmlns="" id="{5BB82F85-4F0C-45EC-8BDD-39AB030294DD}"/>
              </a:ext>
            </a:extLst>
          </p:cNvPr>
          <p:cNvSpPr txBox="1"/>
          <p:nvPr/>
        </p:nvSpPr>
        <p:spPr>
          <a:xfrm>
            <a:off x="16250821" y="9438849"/>
            <a:ext cx="3643664"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Campañas de concienciación</a:t>
            </a:r>
          </a:p>
        </p:txBody>
      </p:sp>
      <p:grpSp>
        <p:nvGrpSpPr>
          <p:cNvPr id="49" name="Grupo">
            <a:extLst>
              <a:ext uri="{FF2B5EF4-FFF2-40B4-BE49-F238E27FC236}">
                <a16:creationId xmlns:a16="http://schemas.microsoft.com/office/drawing/2014/main" xmlns="" id="{C4F6058B-A53A-4410-A038-C8060CDF0665}"/>
              </a:ext>
            </a:extLst>
          </p:cNvPr>
          <p:cNvGrpSpPr/>
          <p:nvPr/>
        </p:nvGrpSpPr>
        <p:grpSpPr>
          <a:xfrm>
            <a:off x="6954648" y="11267635"/>
            <a:ext cx="2129482" cy="2158047"/>
            <a:chOff x="-3280835" y="833386"/>
            <a:chExt cx="2158866" cy="2158866"/>
          </a:xfrm>
        </p:grpSpPr>
        <p:sp>
          <p:nvSpPr>
            <p:cNvPr id="50" name="Círculo">
              <a:extLst>
                <a:ext uri="{FF2B5EF4-FFF2-40B4-BE49-F238E27FC236}">
                  <a16:creationId xmlns:a16="http://schemas.microsoft.com/office/drawing/2014/main" xmlns="" id="{9B42A804-91D6-428E-AC65-8115F423E34C}"/>
                </a:ext>
              </a:extLst>
            </p:cNvPr>
            <p:cNvSpPr/>
            <p:nvPr/>
          </p:nvSpPr>
          <p:spPr>
            <a:xfrm>
              <a:off x="-3280835" y="833386"/>
              <a:ext cx="2158866" cy="2158866"/>
            </a:xfrm>
            <a:prstGeom prst="ellipse">
              <a:avLst/>
            </a:prstGeom>
            <a:solidFill>
              <a:srgbClr val="FFFFFF"/>
            </a:solidFill>
            <a:ln w="12700" cap="flat">
              <a:noFill/>
              <a:miter lim="400000"/>
            </a:ln>
            <a:effectLst>
              <a:outerShdw blurRad="190500" dist="8455" dir="5400000" rotWithShape="0">
                <a:srgbClr val="000000"/>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solidFill>
                  <a:srgbClr val="421F2A"/>
                </a:solidFill>
                <a:latin typeface="Avenir Book" panose="02000503020000020003"/>
              </a:endParaRPr>
            </a:p>
          </p:txBody>
        </p:sp>
        <p:sp>
          <p:nvSpPr>
            <p:cNvPr id="51" name="Te informamos">
              <a:extLst>
                <a:ext uri="{FF2B5EF4-FFF2-40B4-BE49-F238E27FC236}">
                  <a16:creationId xmlns:a16="http://schemas.microsoft.com/office/drawing/2014/main" xmlns="" id="{A075A43E-9339-430B-896E-CA6A7E1E00C2}"/>
                </a:ext>
              </a:extLst>
            </p:cNvPr>
            <p:cNvSpPr txBox="1"/>
            <p:nvPr/>
          </p:nvSpPr>
          <p:spPr>
            <a:xfrm>
              <a:off x="-3181104" y="1470645"/>
              <a:ext cx="1959401" cy="7881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49580">
                <a:lnSpc>
                  <a:spcPct val="115000"/>
                </a:lnSpc>
                <a:defRPr sz="2400" b="0">
                  <a:solidFill>
                    <a:srgbClr val="441B2C"/>
                  </a:solidFill>
                  <a:uFill>
                    <a:solidFill>
                      <a:srgbClr val="000000"/>
                    </a:solidFill>
                  </a:uFill>
                  <a:latin typeface="Avenir Heavy"/>
                  <a:ea typeface="Avenir Heavy"/>
                  <a:cs typeface="Avenir Heavy"/>
                  <a:sym typeface="Avenir Heavy"/>
                </a:defRPr>
              </a:lvl1pPr>
            </a:lstStyle>
            <a:p>
              <a:r>
                <a:rPr lang="es-ES" sz="2000" dirty="0">
                  <a:solidFill>
                    <a:srgbClr val="421F2A"/>
                  </a:solidFill>
                  <a:latin typeface="Avenir Book" panose="02000503020000020003"/>
                </a:rPr>
                <a:t>Autorización administrativa</a:t>
              </a:r>
            </a:p>
          </p:txBody>
        </p:sp>
      </p:grpSp>
      <p:pic>
        <p:nvPicPr>
          <p:cNvPr id="52" name="Línea" descr="Línea">
            <a:extLst>
              <a:ext uri="{FF2B5EF4-FFF2-40B4-BE49-F238E27FC236}">
                <a16:creationId xmlns:a16="http://schemas.microsoft.com/office/drawing/2014/main" xmlns="" id="{D0E272A6-79B0-4018-B5D6-63399FC32E13}"/>
              </a:ext>
            </a:extLst>
          </p:cNvPr>
          <p:cNvPicPr>
            <a:picLocks/>
          </p:cNvPicPr>
          <p:nvPr/>
        </p:nvPicPr>
        <p:blipFill>
          <a:blip r:embed="rId8"/>
          <a:stretch>
            <a:fillRect/>
          </a:stretch>
        </p:blipFill>
        <p:spPr>
          <a:xfrm rot="7037387">
            <a:off x="7611694" y="10051543"/>
            <a:ext cx="2184417" cy="294948"/>
          </a:xfrm>
          <a:prstGeom prst="rect">
            <a:avLst/>
          </a:prstGeom>
        </p:spPr>
      </p:pic>
      <p:sp>
        <p:nvSpPr>
          <p:cNvPr id="53" name="Primera entidad a nivel nacional autorizada para ayudarte a cumplir con tus obligaciones">
            <a:extLst>
              <a:ext uri="{FF2B5EF4-FFF2-40B4-BE49-F238E27FC236}">
                <a16:creationId xmlns:a16="http://schemas.microsoft.com/office/drawing/2014/main" xmlns="" id="{048B8CD0-A20B-44A2-9784-7ACA64FA8111}"/>
              </a:ext>
            </a:extLst>
          </p:cNvPr>
          <p:cNvSpPr txBox="1"/>
          <p:nvPr/>
        </p:nvSpPr>
        <p:spPr>
          <a:xfrm>
            <a:off x="15847743" y="7361373"/>
            <a:ext cx="3974403"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Crear redes de recogida</a:t>
            </a:r>
          </a:p>
        </p:txBody>
      </p:sp>
      <p:sp>
        <p:nvSpPr>
          <p:cNvPr id="54" name="Primera entidad a nivel nacional autorizada para ayudarte a cumplir con tus obligaciones">
            <a:extLst>
              <a:ext uri="{FF2B5EF4-FFF2-40B4-BE49-F238E27FC236}">
                <a16:creationId xmlns:a16="http://schemas.microsoft.com/office/drawing/2014/main" xmlns="" id="{570DBAE4-ADB4-4C89-B533-CCC76FA4B279}"/>
              </a:ext>
            </a:extLst>
          </p:cNvPr>
          <p:cNvSpPr txBox="1"/>
          <p:nvPr/>
        </p:nvSpPr>
        <p:spPr>
          <a:xfrm>
            <a:off x="16132874" y="8911584"/>
            <a:ext cx="5514694"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Alcanzar objetivos reciclado y valorización</a:t>
            </a:r>
          </a:p>
        </p:txBody>
      </p:sp>
      <p:sp>
        <p:nvSpPr>
          <p:cNvPr id="55" name="Primera entidad a nivel nacional autorizada para ayudarte a cumplir con tus obligaciones">
            <a:extLst>
              <a:ext uri="{FF2B5EF4-FFF2-40B4-BE49-F238E27FC236}">
                <a16:creationId xmlns:a16="http://schemas.microsoft.com/office/drawing/2014/main" xmlns="" id="{3397F1E6-21EC-49D7-B755-44A1174483B4}"/>
              </a:ext>
            </a:extLst>
          </p:cNvPr>
          <p:cNvSpPr txBox="1"/>
          <p:nvPr/>
        </p:nvSpPr>
        <p:spPr>
          <a:xfrm>
            <a:off x="15777450" y="7894510"/>
            <a:ext cx="7023129" cy="63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49580">
              <a:lnSpc>
                <a:spcPct val="115000"/>
              </a:lnSpc>
              <a:defRPr sz="2400" b="0">
                <a:solidFill>
                  <a:srgbClr val="441B2C"/>
                </a:solidFill>
                <a:uFill>
                  <a:solidFill>
                    <a:srgbClr val="000000"/>
                  </a:solidFill>
                </a:uFill>
                <a:latin typeface="Avenir Book"/>
                <a:ea typeface="Avenir Heavy"/>
                <a:cs typeface="Avenir Heavy"/>
              </a:defRPr>
            </a:lvl1pPr>
          </a:lstStyle>
          <a:p>
            <a:r>
              <a:rPr lang="es-ES" dirty="0">
                <a:solidFill>
                  <a:srgbClr val="421F2A"/>
                </a:solidFill>
              </a:rPr>
              <a:t>Coordinar y financiar la correcta gestión residuos</a:t>
            </a:r>
          </a:p>
        </p:txBody>
      </p:sp>
      <p:pic>
        <p:nvPicPr>
          <p:cNvPr id="56" name="Línea" descr="Línea">
            <a:extLst>
              <a:ext uri="{FF2B5EF4-FFF2-40B4-BE49-F238E27FC236}">
                <a16:creationId xmlns:a16="http://schemas.microsoft.com/office/drawing/2014/main" xmlns="" id="{2116283B-C0EF-4B59-A52A-95D8EA662031}"/>
              </a:ext>
            </a:extLst>
          </p:cNvPr>
          <p:cNvPicPr>
            <a:picLocks/>
          </p:cNvPicPr>
          <p:nvPr/>
        </p:nvPicPr>
        <p:blipFill>
          <a:blip r:embed="rId8"/>
          <a:stretch>
            <a:fillRect/>
          </a:stretch>
        </p:blipFill>
        <p:spPr>
          <a:xfrm rot="2701538">
            <a:off x="10409012" y="9937344"/>
            <a:ext cx="2184417" cy="294948"/>
          </a:xfrm>
          <a:prstGeom prst="rect">
            <a:avLst/>
          </a:prstGeom>
        </p:spPr>
      </p:pic>
      <p:grpSp>
        <p:nvGrpSpPr>
          <p:cNvPr id="58" name="Grupo">
            <a:extLst>
              <a:ext uri="{FF2B5EF4-FFF2-40B4-BE49-F238E27FC236}">
                <a16:creationId xmlns:a16="http://schemas.microsoft.com/office/drawing/2014/main" xmlns="" id="{A375CEE3-99F5-4D4B-AB4B-E64F8E2C9886}"/>
              </a:ext>
            </a:extLst>
          </p:cNvPr>
          <p:cNvGrpSpPr/>
          <p:nvPr/>
        </p:nvGrpSpPr>
        <p:grpSpPr>
          <a:xfrm>
            <a:off x="11179251" y="11295770"/>
            <a:ext cx="2129482" cy="2158047"/>
            <a:chOff x="-3280835" y="833386"/>
            <a:chExt cx="2158866" cy="2158866"/>
          </a:xfrm>
        </p:grpSpPr>
        <p:sp>
          <p:nvSpPr>
            <p:cNvPr id="59" name="Círculo">
              <a:extLst>
                <a:ext uri="{FF2B5EF4-FFF2-40B4-BE49-F238E27FC236}">
                  <a16:creationId xmlns:a16="http://schemas.microsoft.com/office/drawing/2014/main" xmlns="" id="{4788A512-463E-4F60-974D-DDC6C14B13A3}"/>
                </a:ext>
              </a:extLst>
            </p:cNvPr>
            <p:cNvSpPr/>
            <p:nvPr/>
          </p:nvSpPr>
          <p:spPr>
            <a:xfrm>
              <a:off x="-3280835" y="833386"/>
              <a:ext cx="2158866" cy="2158866"/>
            </a:xfrm>
            <a:prstGeom prst="ellipse">
              <a:avLst/>
            </a:prstGeom>
            <a:solidFill>
              <a:srgbClr val="FFFFFF"/>
            </a:solidFill>
            <a:ln w="12700" cap="flat">
              <a:noFill/>
              <a:miter lim="400000"/>
            </a:ln>
            <a:effectLst>
              <a:outerShdw blurRad="190500" dist="8455" dir="5400000" rotWithShape="0">
                <a:srgbClr val="000000"/>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solidFill>
                  <a:srgbClr val="421F2A"/>
                </a:solidFill>
                <a:latin typeface="Avenir Book" panose="02000503020000020003"/>
              </a:endParaRPr>
            </a:p>
          </p:txBody>
        </p:sp>
        <p:sp>
          <p:nvSpPr>
            <p:cNvPr id="60" name="Te informamos">
              <a:extLst>
                <a:ext uri="{FF2B5EF4-FFF2-40B4-BE49-F238E27FC236}">
                  <a16:creationId xmlns:a16="http://schemas.microsoft.com/office/drawing/2014/main" xmlns="" id="{6EB78E4C-901C-410D-888F-FBC3DBC5794E}"/>
                </a:ext>
              </a:extLst>
            </p:cNvPr>
            <p:cNvSpPr txBox="1"/>
            <p:nvPr/>
          </p:nvSpPr>
          <p:spPr>
            <a:xfrm>
              <a:off x="-3196682" y="1277202"/>
              <a:ext cx="1959401" cy="14981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defTabSz="449580">
                <a:lnSpc>
                  <a:spcPct val="115000"/>
                </a:lnSpc>
                <a:defRPr sz="2400" b="0">
                  <a:solidFill>
                    <a:srgbClr val="441B2C"/>
                  </a:solidFill>
                  <a:uFill>
                    <a:solidFill>
                      <a:srgbClr val="000000"/>
                    </a:solidFill>
                  </a:uFill>
                  <a:latin typeface="Avenir Heavy"/>
                  <a:ea typeface="Avenir Heavy"/>
                  <a:cs typeface="Avenir Heavy"/>
                  <a:sym typeface="Avenir Heavy"/>
                </a:defRPr>
              </a:lvl1pPr>
            </a:lstStyle>
            <a:p>
              <a:r>
                <a:rPr lang="es-ES" sz="2000" dirty="0">
                  <a:solidFill>
                    <a:srgbClr val="421F2A"/>
                  </a:solidFill>
                  <a:latin typeface="Avenir Book" panose="02000503020000020003"/>
                </a:rPr>
                <a:t>Constituir y depositar las garantías financieras</a:t>
              </a:r>
            </a:p>
          </p:txBody>
        </p:sp>
      </p:grpSp>
      <p:sp>
        <p:nvSpPr>
          <p:cNvPr id="61" name="quiénes somos?">
            <a:extLst>
              <a:ext uri="{FF2B5EF4-FFF2-40B4-BE49-F238E27FC236}">
                <a16:creationId xmlns:a16="http://schemas.microsoft.com/office/drawing/2014/main" xmlns="" id="{2B101FF3-9A6A-4CDD-9B4E-A22660F5D4A4}"/>
              </a:ext>
            </a:extLst>
          </p:cNvPr>
          <p:cNvSpPr txBox="1"/>
          <p:nvPr/>
        </p:nvSpPr>
        <p:spPr>
          <a:xfrm>
            <a:off x="5145846" y="-105283"/>
            <a:ext cx="13357364" cy="113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b="0">
                <a:solidFill>
                  <a:srgbClr val="42202A"/>
                </a:solidFill>
                <a:latin typeface="Avenir Heavy"/>
                <a:ea typeface="Avenir Heavy"/>
                <a:cs typeface="Avenir Heavy"/>
                <a:sym typeface="Avenir Heavy"/>
              </a:defRPr>
            </a:lvl1pPr>
          </a:lstStyle>
          <a:p>
            <a:pPr algn="just">
              <a:lnSpc>
                <a:spcPct val="150000"/>
              </a:lnSpc>
              <a:defRPr/>
            </a:pPr>
            <a:r>
              <a:rPr lang="es-ES" sz="5000" b="1" dirty="0">
                <a:solidFill>
                  <a:srgbClr val="421F2A"/>
                </a:solidFill>
                <a:latin typeface="Avenir Book" panose="02000503020000020003"/>
                <a:ea typeface="Helvetica Neue"/>
                <a:cs typeface="Helvetica Neue"/>
                <a:sym typeface="Helvetica Neue"/>
              </a:rPr>
              <a:t>OBLIGACIONES DEL PRODUCTOR DE PRODUCTO</a:t>
            </a:r>
          </a:p>
        </p:txBody>
      </p:sp>
      <p:pic>
        <p:nvPicPr>
          <p:cNvPr id="2" name="Picture 4" descr="imagenes de carton para dibujar - Buscar con Google | Kleurplaten, Doos,  Gratis kleurplaten">
            <a:extLst>
              <a:ext uri="{FF2B5EF4-FFF2-40B4-BE49-F238E27FC236}">
                <a16:creationId xmlns:a16="http://schemas.microsoft.com/office/drawing/2014/main" xmlns="" id="{1C8D3CA1-D54A-FEF9-EBB6-6DCCD47247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461" r="12156" b="4606"/>
          <a:stretch/>
        </p:blipFill>
        <p:spPr bwMode="auto">
          <a:xfrm>
            <a:off x="10482469" y="5228359"/>
            <a:ext cx="1709531" cy="1511604"/>
          </a:xfrm>
          <a:prstGeom prst="rect">
            <a:avLst/>
          </a:prstGeom>
          <a:noFill/>
          <a:extLst>
            <a:ext uri="{909E8E84-426E-40DD-AFC4-6F175D3DCCD1}">
              <a14:hiddenFill xmlns:a14="http://schemas.microsoft.com/office/drawing/2010/main">
                <a:solidFill>
                  <a:srgbClr val="FFFFFF"/>
                </a:solidFill>
              </a14:hiddenFill>
            </a:ext>
          </a:extLst>
        </p:spPr>
      </p:pic>
      <p:pic>
        <p:nvPicPr>
          <p:cNvPr id="6" name="logo reinicia.png" descr="logo reinicia.png">
            <a:extLst>
              <a:ext uri="{FF2B5EF4-FFF2-40B4-BE49-F238E27FC236}">
                <a16:creationId xmlns:a16="http://schemas.microsoft.com/office/drawing/2014/main" xmlns="" id="{150F11C4-5196-39B0-3F82-E37A54E3F27B}"/>
              </a:ext>
            </a:extLst>
          </p:cNvPr>
          <p:cNvPicPr>
            <a:picLocks noChangeAspect="1"/>
          </p:cNvPicPr>
          <p:nvPr/>
        </p:nvPicPr>
        <p:blipFill>
          <a:blip r:embed="rId6"/>
          <a:stretch>
            <a:fillRect/>
          </a:stretch>
        </p:blipFill>
        <p:spPr>
          <a:xfrm>
            <a:off x="11147648" y="5601163"/>
            <a:ext cx="445966" cy="445966"/>
          </a:xfrm>
          <a:prstGeom prst="rect">
            <a:avLst/>
          </a:prstGeom>
          <a:ln w="12700">
            <a:miter lim="400000"/>
          </a:ln>
        </p:spPr>
      </p:pic>
      <p:pic>
        <p:nvPicPr>
          <p:cNvPr id="8" name="Imagen">
            <a:extLst>
              <a:ext uri="{FF2B5EF4-FFF2-40B4-BE49-F238E27FC236}">
                <a16:creationId xmlns:a16="http://schemas.microsoft.com/office/drawing/2014/main" xmlns="" id="{ED443251-601D-1C91-14AA-2ACCE7C6AD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10907" y="11801053"/>
            <a:ext cx="1981785" cy="1775350"/>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3321273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0"/>
                                        </p:tgtEl>
                                        <p:attrNameLst>
                                          <p:attrName>style.visibility</p:attrName>
                                        </p:attrNameLst>
                                      </p:cBhvr>
                                      <p:to>
                                        <p:strVal val="visible"/>
                                      </p:to>
                                    </p:set>
                                    <p:anim calcmode="lin" valueType="num">
                                      <p:cBhvr>
                                        <p:cTn id="13" dur="500" fill="hold"/>
                                        <p:tgtEl>
                                          <p:spTgt spid="170"/>
                                        </p:tgtEl>
                                        <p:attrNameLst>
                                          <p:attrName>ppt_w</p:attrName>
                                        </p:attrNameLst>
                                      </p:cBhvr>
                                      <p:tavLst>
                                        <p:tav tm="0">
                                          <p:val>
                                            <p:fltVal val="0"/>
                                          </p:val>
                                        </p:tav>
                                        <p:tav tm="100000">
                                          <p:val>
                                            <p:strVal val="#ppt_w"/>
                                          </p:val>
                                        </p:tav>
                                      </p:tavLst>
                                    </p:anim>
                                    <p:anim calcmode="lin" valueType="num">
                                      <p:cBhvr>
                                        <p:cTn id="14" dur="500" fill="hold"/>
                                        <p:tgtEl>
                                          <p:spTgt spid="170"/>
                                        </p:tgtEl>
                                        <p:attrNameLst>
                                          <p:attrName>ppt_h</p:attrName>
                                        </p:attrNameLst>
                                      </p:cBhvr>
                                      <p:tavLst>
                                        <p:tav tm="0">
                                          <p:val>
                                            <p:fltVal val="0"/>
                                          </p:val>
                                        </p:tav>
                                        <p:tav tm="100000">
                                          <p:val>
                                            <p:strVal val="#ppt_h"/>
                                          </p:val>
                                        </p:tav>
                                      </p:tavLst>
                                    </p:anim>
                                    <p:animEffect transition="in" filter="fade">
                                      <p:cBhvr>
                                        <p:cTn id="15" dur="500"/>
                                        <p:tgtEl>
                                          <p:spTgt spid="170"/>
                                        </p:tgtEl>
                                      </p:cBhvr>
                                    </p:animEffect>
                                  </p:childTnLst>
                                </p:cTn>
                              </p:par>
                              <p:par>
                                <p:cTn id="16" presetID="53" presetClass="entr" presetSubtype="16" fill="hold" nodeType="with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p:cTn id="18" dur="500" fill="hold"/>
                                        <p:tgtEl>
                                          <p:spTgt spid="195"/>
                                        </p:tgtEl>
                                        <p:attrNameLst>
                                          <p:attrName>ppt_w</p:attrName>
                                        </p:attrNameLst>
                                      </p:cBhvr>
                                      <p:tavLst>
                                        <p:tav tm="0">
                                          <p:val>
                                            <p:fltVal val="0"/>
                                          </p:val>
                                        </p:tav>
                                        <p:tav tm="100000">
                                          <p:val>
                                            <p:strVal val="#ppt_w"/>
                                          </p:val>
                                        </p:tav>
                                      </p:tavLst>
                                    </p:anim>
                                    <p:anim calcmode="lin" valueType="num">
                                      <p:cBhvr>
                                        <p:cTn id="19" dur="500" fill="hold"/>
                                        <p:tgtEl>
                                          <p:spTgt spid="195"/>
                                        </p:tgtEl>
                                        <p:attrNameLst>
                                          <p:attrName>ppt_h</p:attrName>
                                        </p:attrNameLst>
                                      </p:cBhvr>
                                      <p:tavLst>
                                        <p:tav tm="0">
                                          <p:val>
                                            <p:fltVal val="0"/>
                                          </p:val>
                                        </p:tav>
                                        <p:tav tm="100000">
                                          <p:val>
                                            <p:strVal val="#ppt_h"/>
                                          </p:val>
                                        </p:tav>
                                      </p:tavLst>
                                    </p:anim>
                                    <p:animEffect transition="in" filter="fade">
                                      <p:cBhvr>
                                        <p:cTn id="20" dur="500"/>
                                        <p:tgtEl>
                                          <p:spTgt spid="19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500" fill="hold"/>
                                        <p:tgtEl>
                                          <p:spTgt spid="197"/>
                                        </p:tgtEl>
                                        <p:attrNameLst>
                                          <p:attrName>ppt_w</p:attrName>
                                        </p:attrNameLst>
                                      </p:cBhvr>
                                      <p:tavLst>
                                        <p:tav tm="0">
                                          <p:val>
                                            <p:fltVal val="0"/>
                                          </p:val>
                                        </p:tav>
                                        <p:tav tm="100000">
                                          <p:val>
                                            <p:strVal val="#ppt_w"/>
                                          </p:val>
                                        </p:tav>
                                      </p:tavLst>
                                    </p:anim>
                                    <p:anim calcmode="lin" valueType="num">
                                      <p:cBhvr>
                                        <p:cTn id="46" dur="500" fill="hold"/>
                                        <p:tgtEl>
                                          <p:spTgt spid="197"/>
                                        </p:tgtEl>
                                        <p:attrNameLst>
                                          <p:attrName>ppt_h</p:attrName>
                                        </p:attrNameLst>
                                      </p:cBhvr>
                                      <p:tavLst>
                                        <p:tav tm="0">
                                          <p:val>
                                            <p:fltVal val="0"/>
                                          </p:val>
                                        </p:tav>
                                        <p:tav tm="100000">
                                          <p:val>
                                            <p:strVal val="#ppt_h"/>
                                          </p:val>
                                        </p:tav>
                                      </p:tavLst>
                                    </p:anim>
                                    <p:animEffect transition="in" filter="fade">
                                      <p:cBhvr>
                                        <p:cTn id="47" dur="500"/>
                                        <p:tgtEl>
                                          <p:spTgt spid="1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3"/>
                                        </p:tgtEl>
                                        <p:attrNameLst>
                                          <p:attrName>style.visibility</p:attrName>
                                        </p:attrNameLst>
                                      </p:cBhvr>
                                      <p:to>
                                        <p:strVal val="visible"/>
                                      </p:to>
                                    </p:set>
                                    <p:animEffect transition="in" filter="fade">
                                      <p:cBhvr>
                                        <p:cTn id="52" dur="500"/>
                                        <p:tgtEl>
                                          <p:spTgt spid="163"/>
                                        </p:tgtEl>
                                      </p:cBhvr>
                                    </p:animEffect>
                                  </p:childTnLst>
                                </p:cTn>
                              </p:par>
                              <p:par>
                                <p:cTn id="53" presetID="10" presetClass="entr" presetSubtype="0" fill="hold"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fade">
                                      <p:cBhvr>
                                        <p:cTn id="55" dur="500"/>
                                        <p:tgtEl>
                                          <p:spTgt spid="1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7"/>
                                        </p:tgtEl>
                                        <p:attrNameLst>
                                          <p:attrName>style.visibility</p:attrName>
                                        </p:attrNameLst>
                                      </p:cBhvr>
                                      <p:to>
                                        <p:strVal val="visible"/>
                                      </p:to>
                                    </p:set>
                                    <p:animEffect transition="in" filter="fade">
                                      <p:cBhvr>
                                        <p:cTn id="58" dur="500"/>
                                        <p:tgtEl>
                                          <p:spTgt spid="167"/>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2"/>
                                        </p:tgtEl>
                                        <p:attrNameLst>
                                          <p:attrName>style.visibility</p:attrName>
                                        </p:attrNameLst>
                                      </p:cBhvr>
                                      <p:to>
                                        <p:strVal val="visible"/>
                                      </p:to>
                                    </p:set>
                                    <p:animEffect transition="in" filter="barn(inVertical)">
                                      <p:cBhvr>
                                        <p:cTn id="69" dur="500"/>
                                        <p:tgtEl>
                                          <p:spTgt spid="192"/>
                                        </p:tgtEl>
                                      </p:cBhvr>
                                    </p:animEffect>
                                  </p:childTnLst>
                                </p:cTn>
                              </p:par>
                              <p:par>
                                <p:cTn id="70" presetID="16" presetClass="entr" presetSubtype="21"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arn(inVertical)">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arn(inVertical)">
                                      <p:cBhvr>
                                        <p:cTn id="77" dur="500"/>
                                        <p:tgtEl>
                                          <p:spTgt spid="7"/>
                                        </p:tgtEl>
                                      </p:cBhvr>
                                    </p:animEffect>
                                  </p:childTnLst>
                                </p:cTn>
                              </p:par>
                              <p:par>
                                <p:cTn id="78" presetID="16" presetClass="entr" presetSubtype="21" fill="hold" nodeType="withEffect">
                                  <p:stCondLst>
                                    <p:cond delay="0"/>
                                  </p:stCondLst>
                                  <p:childTnLst>
                                    <p:set>
                                      <p:cBhvr>
                                        <p:cTn id="79" dur="1" fill="hold">
                                          <p:stCondLst>
                                            <p:cond delay="0"/>
                                          </p:stCondLst>
                                        </p:cTn>
                                        <p:tgtEl>
                                          <p:spTgt spid="183"/>
                                        </p:tgtEl>
                                        <p:attrNameLst>
                                          <p:attrName>style.visibility</p:attrName>
                                        </p:attrNameLst>
                                      </p:cBhvr>
                                      <p:to>
                                        <p:strVal val="visible"/>
                                      </p:to>
                                    </p:set>
                                    <p:animEffect transition="in" filter="barn(inVertical)">
                                      <p:cBhvr>
                                        <p:cTn id="80" dur="500"/>
                                        <p:tgtEl>
                                          <p:spTgt spid="18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barn(inVertical)">
                                      <p:cBhvr>
                                        <p:cTn id="85" dur="500"/>
                                        <p:tgtEl>
                                          <p:spTgt spid="52"/>
                                        </p:tgtEl>
                                      </p:cBhvr>
                                    </p:animEffect>
                                  </p:childTnLst>
                                </p:cTn>
                              </p:par>
                              <p:par>
                                <p:cTn id="86" presetID="16" presetClass="entr" presetSubtype="21"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arn(inVertical)">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6" presetClass="entr" presetSubtype="21"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barn(inVertical)">
                                      <p:cBhvr>
                                        <p:cTn id="95" dur="500"/>
                                        <p:tgtEl>
                                          <p:spTgt spid="5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down)">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7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71" grpId="0" animBg="1"/>
      <p:bldP spid="5" grpId="0" animBg="1"/>
      <p:bldP spid="9" grpId="0" animBg="1"/>
      <p:bldP spid="36" grpId="0" animBg="1"/>
      <p:bldP spid="37" grpId="0" animBg="1"/>
      <p:bldP spid="38" grpId="0" animBg="1"/>
      <p:bldP spid="43" grpId="0" animBg="1"/>
      <p:bldP spid="44" grpId="0" animBg="1"/>
      <p:bldP spid="45" grpId="0" animBg="1"/>
      <p:bldP spid="46" grpId="0" animBg="1"/>
      <p:bldP spid="47" grpId="0" animBg="1"/>
      <p:bldP spid="48" grpId="0" animBg="1"/>
      <p:bldP spid="53" grpId="0" animBg="1"/>
      <p:bldP spid="54" grpId="0" animBg="1"/>
      <p:bldP spid="55"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Número de diapositiva"/>
          <p:cNvSpPr txBox="1">
            <a:spLocks noGrp="1"/>
          </p:cNvSpPr>
          <p:nvPr>
            <p:ph type="sldNum" sz="quarter" idx="2"/>
          </p:nvPr>
        </p:nvSpPr>
        <p:spPr>
          <a:xfrm>
            <a:off x="23635736" y="13144500"/>
            <a:ext cx="442429" cy="4719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sz="2400">
                <a:solidFill>
                  <a:srgbClr val="421F2A"/>
                </a:solidFill>
                <a:latin typeface="Avenir Book" panose="02000503020000020003"/>
              </a:rPr>
              <a:t>7</a:t>
            </a:fld>
            <a:endParaRPr sz="2400">
              <a:solidFill>
                <a:srgbClr val="421F2A"/>
              </a:solidFill>
              <a:latin typeface="Avenir Book" panose="02000503020000020003"/>
            </a:endParaRPr>
          </a:p>
        </p:txBody>
      </p:sp>
      <p:sp>
        <p:nvSpPr>
          <p:cNvPr id="3" name="quiénes somos?">
            <a:extLst>
              <a:ext uri="{FF2B5EF4-FFF2-40B4-BE49-F238E27FC236}">
                <a16:creationId xmlns:a16="http://schemas.microsoft.com/office/drawing/2014/main" xmlns="" id="{891394B5-BCDA-2164-ED12-6D94F36F8607}"/>
              </a:ext>
            </a:extLst>
          </p:cNvPr>
          <p:cNvSpPr txBox="1"/>
          <p:nvPr/>
        </p:nvSpPr>
        <p:spPr>
          <a:xfrm>
            <a:off x="1439653" y="1042589"/>
            <a:ext cx="21497339"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b="0">
                <a:solidFill>
                  <a:srgbClr val="42202A"/>
                </a:solidFill>
                <a:latin typeface="Avenir Heavy"/>
                <a:ea typeface="Avenir Heavy"/>
                <a:cs typeface="Avenir Heavy"/>
                <a:sym typeface="Avenir Heavy"/>
              </a:defRPr>
            </a:lvl1pPr>
          </a:lstStyle>
          <a:p>
            <a:pPr algn="ctr"/>
            <a:r>
              <a:rPr lang="es-ES" sz="5000" b="1" dirty="0">
                <a:solidFill>
                  <a:srgbClr val="421F2A"/>
                </a:solidFill>
                <a:latin typeface="Avenir Book" panose="02000503020000020003"/>
                <a:ea typeface="Verdana" panose="020B0604030504040204" pitchFamily="34" charset="0"/>
                <a:cs typeface="Verdana" panose="020B0604030504040204" pitchFamily="34" charset="0"/>
              </a:rPr>
              <a:t>RÉGIMEN SANCIONADOR</a:t>
            </a:r>
          </a:p>
        </p:txBody>
      </p:sp>
      <p:sp>
        <p:nvSpPr>
          <p:cNvPr id="9" name="CuadroTexto 8">
            <a:extLst>
              <a:ext uri="{FF2B5EF4-FFF2-40B4-BE49-F238E27FC236}">
                <a16:creationId xmlns:a16="http://schemas.microsoft.com/office/drawing/2014/main" xmlns="" id="{78EE5074-3D2C-9695-C71C-3E69B8FFB379}"/>
              </a:ext>
            </a:extLst>
          </p:cNvPr>
          <p:cNvSpPr txBox="1"/>
          <p:nvPr/>
        </p:nvSpPr>
        <p:spPr>
          <a:xfrm>
            <a:off x="3236082" y="4222948"/>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Multa desde 100.000 € hasta 3,5 Millones de €</a:t>
            </a:r>
          </a:p>
        </p:txBody>
      </p:sp>
      <p:sp>
        <p:nvSpPr>
          <p:cNvPr id="11" name="CuadroTexto 10">
            <a:extLst>
              <a:ext uri="{FF2B5EF4-FFF2-40B4-BE49-F238E27FC236}">
                <a16:creationId xmlns:a16="http://schemas.microsoft.com/office/drawing/2014/main" xmlns="" id="{26F447FC-3EA9-607A-5B91-7456D299047B}"/>
              </a:ext>
            </a:extLst>
          </p:cNvPr>
          <p:cNvSpPr txBox="1"/>
          <p:nvPr/>
        </p:nvSpPr>
        <p:spPr>
          <a:xfrm>
            <a:off x="1885950" y="2193180"/>
            <a:ext cx="1630299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just">
              <a:buFont typeface="Wingdings" panose="05000000000000000000" pitchFamily="2" charset="2"/>
              <a:buChar char="v"/>
              <a:defRPr b="0">
                <a:solidFill>
                  <a:srgbClr val="421F2A"/>
                </a:solidFill>
                <a:latin typeface="Avenir Book"/>
              </a:defRPr>
            </a:lvl1pPr>
          </a:lstStyle>
          <a:p>
            <a:r>
              <a:rPr lang="es-ES" sz="2400" dirty="0"/>
              <a:t>Ley 7/2022 - Artículo 108.2 </a:t>
            </a:r>
            <a:r>
              <a:rPr lang="es-ES" b="1" dirty="0"/>
              <a:t>Infracciones muy graves</a:t>
            </a:r>
          </a:p>
        </p:txBody>
      </p:sp>
      <p:sp>
        <p:nvSpPr>
          <p:cNvPr id="14" name="CuadroTexto 13">
            <a:extLst>
              <a:ext uri="{FF2B5EF4-FFF2-40B4-BE49-F238E27FC236}">
                <a16:creationId xmlns:a16="http://schemas.microsoft.com/office/drawing/2014/main" xmlns="" id="{19214657-B5C8-5252-877B-421895584B02}"/>
              </a:ext>
            </a:extLst>
          </p:cNvPr>
          <p:cNvSpPr txBox="1"/>
          <p:nvPr/>
        </p:nvSpPr>
        <p:spPr>
          <a:xfrm>
            <a:off x="1885950" y="6835758"/>
            <a:ext cx="1223772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57200" indent="-457200" algn="just">
              <a:buFont typeface="Wingdings" panose="05000000000000000000" pitchFamily="2" charset="2"/>
              <a:buChar char="v"/>
              <a:defRPr b="0">
                <a:solidFill>
                  <a:srgbClr val="421F2A"/>
                </a:solidFill>
                <a:latin typeface="Avenir Book"/>
              </a:defRPr>
            </a:lvl1pPr>
          </a:lstStyle>
          <a:p>
            <a:r>
              <a:rPr lang="es-ES" sz="2400" dirty="0"/>
              <a:t>Ley 7/2022 - Artículo 108.3 </a:t>
            </a:r>
            <a:r>
              <a:rPr lang="es-ES" b="1" dirty="0"/>
              <a:t>Infracciones graves</a:t>
            </a:r>
          </a:p>
        </p:txBody>
      </p:sp>
      <p:sp>
        <p:nvSpPr>
          <p:cNvPr id="16" name="CuadroTexto 15">
            <a:extLst>
              <a:ext uri="{FF2B5EF4-FFF2-40B4-BE49-F238E27FC236}">
                <a16:creationId xmlns:a16="http://schemas.microsoft.com/office/drawing/2014/main" xmlns="" id="{3058A05A-C74E-7757-5B65-3511A3E178D5}"/>
              </a:ext>
            </a:extLst>
          </p:cNvPr>
          <p:cNvSpPr txBox="1"/>
          <p:nvPr/>
        </p:nvSpPr>
        <p:spPr>
          <a:xfrm>
            <a:off x="2657007" y="7485205"/>
            <a:ext cx="1960245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2400" b="0" dirty="0">
                <a:solidFill>
                  <a:srgbClr val="421F2A"/>
                </a:solidFill>
                <a:latin typeface="Avenir Book" panose="02000503020000020003"/>
              </a:rPr>
              <a:t>p) La comercialización de productos incumpliendo las obligaciones financieras o financieras y organizativas establecidas en los regímenes de responsabilidad ampliada del productor, siempre que </a:t>
            </a:r>
            <a:r>
              <a:rPr lang="es-ES" sz="2400" dirty="0">
                <a:solidFill>
                  <a:srgbClr val="421F2A"/>
                </a:solidFill>
                <a:latin typeface="Avenir Book"/>
              </a:rPr>
              <a:t>no se perturbe gravemente </a:t>
            </a:r>
            <a:r>
              <a:rPr lang="es-ES" sz="2400" b="0" dirty="0">
                <a:solidFill>
                  <a:srgbClr val="421F2A"/>
                </a:solidFill>
                <a:latin typeface="Avenir Book"/>
              </a:rPr>
              <a:t>la salud e higiene públicas, la protección del medio ambiente o la seguridad de los consumidores.</a:t>
            </a:r>
          </a:p>
        </p:txBody>
      </p:sp>
      <p:sp>
        <p:nvSpPr>
          <p:cNvPr id="18" name="CuadroTexto 17">
            <a:extLst>
              <a:ext uri="{FF2B5EF4-FFF2-40B4-BE49-F238E27FC236}">
                <a16:creationId xmlns:a16="http://schemas.microsoft.com/office/drawing/2014/main" xmlns="" id="{2E235822-4532-F304-00DA-FFE227E7B3D6}"/>
              </a:ext>
            </a:extLst>
          </p:cNvPr>
          <p:cNvSpPr txBox="1"/>
          <p:nvPr/>
        </p:nvSpPr>
        <p:spPr>
          <a:xfrm>
            <a:off x="2657007" y="9049231"/>
            <a:ext cx="1960245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2400" b="0" dirty="0">
                <a:solidFill>
                  <a:srgbClr val="421F2A"/>
                </a:solidFill>
                <a:latin typeface="Avenir Book" panose="02000503020000020003"/>
              </a:rPr>
              <a:t>ac) El incumplimiento de las obligaciones de inscripción en el Registro de Productores de productos, así como de las obligaciones de información sobre el número de identificación del productor registrado o de remisión de información sobre productos introducidos en el mercado nacional.</a:t>
            </a:r>
          </a:p>
        </p:txBody>
      </p:sp>
      <p:sp>
        <p:nvSpPr>
          <p:cNvPr id="19" name="CuadroTexto 18">
            <a:extLst>
              <a:ext uri="{FF2B5EF4-FFF2-40B4-BE49-F238E27FC236}">
                <a16:creationId xmlns:a16="http://schemas.microsoft.com/office/drawing/2014/main" xmlns="" id="{0BDF6900-95AC-5414-B7C5-1A56A389DAAD}"/>
              </a:ext>
            </a:extLst>
          </p:cNvPr>
          <p:cNvSpPr txBox="1"/>
          <p:nvPr/>
        </p:nvSpPr>
        <p:spPr>
          <a:xfrm>
            <a:off x="2539497" y="2743201"/>
            <a:ext cx="1943100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2400" b="0" dirty="0">
                <a:solidFill>
                  <a:srgbClr val="421F2A"/>
                </a:solidFill>
                <a:latin typeface="Avenir Book" panose="02000503020000020003"/>
              </a:rPr>
              <a:t>ñ) La comercialización de productos incumpliendo las obligaciones financieras o financieras y organizativas establecidas en los regímenes de responsabilidad ampliada del productor, cuando como consecuencia de ello se </a:t>
            </a:r>
            <a:r>
              <a:rPr lang="es-ES" sz="2400" dirty="0">
                <a:solidFill>
                  <a:srgbClr val="421F2A"/>
                </a:solidFill>
                <a:latin typeface="Avenir Book"/>
              </a:rPr>
              <a:t>perturbe gravemente</a:t>
            </a:r>
            <a:r>
              <a:rPr lang="es-ES" sz="2400" b="0" dirty="0">
                <a:solidFill>
                  <a:srgbClr val="421F2A"/>
                </a:solidFill>
                <a:latin typeface="Avenir Book"/>
              </a:rPr>
              <a:t> la salud e higiene públicas, la protección del medio ambiente o la seguridad de los consumidores.</a:t>
            </a:r>
          </a:p>
        </p:txBody>
      </p:sp>
      <p:sp>
        <p:nvSpPr>
          <p:cNvPr id="21" name="CuadroTexto 20">
            <a:extLst>
              <a:ext uri="{FF2B5EF4-FFF2-40B4-BE49-F238E27FC236}">
                <a16:creationId xmlns:a16="http://schemas.microsoft.com/office/drawing/2014/main" xmlns="" id="{4A738A58-FA4D-4120-7376-A9B06DFC7911}"/>
              </a:ext>
            </a:extLst>
          </p:cNvPr>
          <p:cNvSpPr txBox="1"/>
          <p:nvPr/>
        </p:nvSpPr>
        <p:spPr>
          <a:xfrm>
            <a:off x="3236082" y="5609656"/>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Decomiso de las mercancías</a:t>
            </a:r>
          </a:p>
        </p:txBody>
      </p:sp>
      <p:sp>
        <p:nvSpPr>
          <p:cNvPr id="5" name="CuadroTexto 4">
            <a:extLst>
              <a:ext uri="{FF2B5EF4-FFF2-40B4-BE49-F238E27FC236}">
                <a16:creationId xmlns:a16="http://schemas.microsoft.com/office/drawing/2014/main" xmlns="" id="{C3BB6AB2-0364-39A7-F099-FE29BF86285F}"/>
              </a:ext>
            </a:extLst>
          </p:cNvPr>
          <p:cNvSpPr txBox="1"/>
          <p:nvPr/>
        </p:nvSpPr>
        <p:spPr>
          <a:xfrm>
            <a:off x="3505992" y="10862285"/>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Inhabilitación</a:t>
            </a:r>
          </a:p>
        </p:txBody>
      </p:sp>
      <p:sp>
        <p:nvSpPr>
          <p:cNvPr id="7" name="CuadroTexto 6">
            <a:extLst>
              <a:ext uri="{FF2B5EF4-FFF2-40B4-BE49-F238E27FC236}">
                <a16:creationId xmlns:a16="http://schemas.microsoft.com/office/drawing/2014/main" xmlns="" id="{895DC93F-5688-7A0C-907C-4FF422506959}"/>
              </a:ext>
            </a:extLst>
          </p:cNvPr>
          <p:cNvSpPr txBox="1"/>
          <p:nvPr/>
        </p:nvSpPr>
        <p:spPr>
          <a:xfrm>
            <a:off x="3505992" y="10308287"/>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Multa desde 2.001€ hasta 100.000 €</a:t>
            </a:r>
          </a:p>
        </p:txBody>
      </p:sp>
      <p:sp>
        <p:nvSpPr>
          <p:cNvPr id="10" name="CuadroTexto 9">
            <a:extLst>
              <a:ext uri="{FF2B5EF4-FFF2-40B4-BE49-F238E27FC236}">
                <a16:creationId xmlns:a16="http://schemas.microsoft.com/office/drawing/2014/main" xmlns="" id="{56C75BA0-731D-F1DD-0D3B-A9B0E7981183}"/>
              </a:ext>
            </a:extLst>
          </p:cNvPr>
          <p:cNvSpPr txBox="1"/>
          <p:nvPr/>
        </p:nvSpPr>
        <p:spPr>
          <a:xfrm>
            <a:off x="3236082" y="4914043"/>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Inhabilitación</a:t>
            </a:r>
          </a:p>
        </p:txBody>
      </p:sp>
      <p:sp>
        <p:nvSpPr>
          <p:cNvPr id="12" name="CuadroTexto 11">
            <a:extLst>
              <a:ext uri="{FF2B5EF4-FFF2-40B4-BE49-F238E27FC236}">
                <a16:creationId xmlns:a16="http://schemas.microsoft.com/office/drawing/2014/main" xmlns="" id="{D4080DC5-FBFF-D89E-8092-0B88AE742120}"/>
              </a:ext>
            </a:extLst>
          </p:cNvPr>
          <p:cNvSpPr txBox="1"/>
          <p:nvPr/>
        </p:nvSpPr>
        <p:spPr>
          <a:xfrm>
            <a:off x="3533957" y="11360322"/>
            <a:ext cx="19431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es-ES" sz="2400" b="0" dirty="0">
                <a:solidFill>
                  <a:srgbClr val="421F2A"/>
                </a:solidFill>
                <a:latin typeface="Avenir Book" panose="02000503020000020003"/>
              </a:rPr>
              <a:t>Decomiso de las mercancías</a:t>
            </a:r>
          </a:p>
        </p:txBody>
      </p:sp>
      <p:pic>
        <p:nvPicPr>
          <p:cNvPr id="17" name="logo reinicia.png" descr="logo reinicia.png">
            <a:extLst>
              <a:ext uri="{FF2B5EF4-FFF2-40B4-BE49-F238E27FC236}">
                <a16:creationId xmlns:a16="http://schemas.microsoft.com/office/drawing/2014/main" xmlns="" id="{E38C0AC8-9105-4C65-86EA-2EDC7B2BC1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 name="Imagen">
            <a:extLst>
              <a:ext uri="{FF2B5EF4-FFF2-40B4-BE49-F238E27FC236}">
                <a16:creationId xmlns:a16="http://schemas.microsoft.com/office/drawing/2014/main" xmlns="" id="{A7336B20-A7EE-4115-64E6-03BAFC9B8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 y="10918464"/>
            <a:ext cx="2455972" cy="2832290"/>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3555403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1" grpId="0"/>
      <p:bldP spid="14" grpId="0"/>
      <p:bldP spid="16" grpId="0"/>
      <p:bldP spid="18" grpId="0"/>
      <p:bldP spid="19" grpId="0"/>
      <p:bldP spid="21" grpId="0"/>
      <p:bldP spid="5" grpId="0"/>
      <p:bldP spid="7"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ogo reinicia.png" descr="logo reinicia.png">
            <a:extLst>
              <a:ext uri="{FF2B5EF4-FFF2-40B4-BE49-F238E27FC236}">
                <a16:creationId xmlns:a16="http://schemas.microsoft.com/office/drawing/2014/main" xmlns="" id="{F085A250-5C87-4317-B675-8744F2382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531" name="Número de diapositiva">
            <a:extLst>
              <a:ext uri="{FF2B5EF4-FFF2-40B4-BE49-F238E27FC236}">
                <a16:creationId xmlns:a16="http://schemas.microsoft.com/office/drawing/2014/main" xmlns="" id="{08141B6D-89E4-4D65-9770-A2DEF809C5E9}"/>
              </a:ext>
            </a:extLst>
          </p:cNvPr>
          <p:cNvSpPr>
            <a:spLocks noGrp="1"/>
          </p:cNvSpPr>
          <p:nvPr>
            <p:ph type="sldNum" sz="quarter" idx="10"/>
          </p:nvPr>
        </p:nvSpPr>
        <p:spPr bwMode="auto">
          <a:xfrm>
            <a:off x="24399872" y="13144500"/>
            <a:ext cx="208390" cy="333425"/>
          </a:xfrm>
          <a:prstGeom prst="rect">
            <a:avLst/>
          </a:prstGeom>
          <a:ln w="12700">
            <a:miter lim="400000"/>
          </a:ln>
        </p:spPr>
        <p:txBody>
          <a:bodyPr wrap="none" lIns="50800" tIns="50800" rIns="50800" bIns="50800">
            <a:spAutoFit/>
          </a:bodyPr>
          <a:lstStyle/>
          <a:p>
            <a:fld id="{4951668E-0560-4D07-AA6B-E67A671ACFD2}" type="slidenum">
              <a:rPr lang="es-ES" altLang="es-ES" sz="1500" b="0">
                <a:solidFill>
                  <a:srgbClr val="421F2A"/>
                </a:solidFill>
                <a:latin typeface="Avenir Book" panose="02000503020000020003"/>
                <a:ea typeface="Verdana Regular"/>
                <a:cs typeface="Verdana Regular"/>
                <a:sym typeface="Avenir Book"/>
              </a:rPr>
              <a:pPr/>
              <a:t>8</a:t>
            </a:fld>
            <a:endParaRPr lang="es-ES" altLang="es-ES" sz="1500" b="0" dirty="0">
              <a:solidFill>
                <a:srgbClr val="421F2A"/>
              </a:solidFill>
              <a:latin typeface="Avenir Book" panose="02000503020000020003"/>
              <a:ea typeface="Verdana Regular"/>
              <a:cs typeface="Verdana Regular"/>
              <a:sym typeface="Avenir Book" panose="02000503020000020003"/>
            </a:endParaRPr>
          </a:p>
        </p:txBody>
      </p:sp>
      <p:sp>
        <p:nvSpPr>
          <p:cNvPr id="3" name="Presupuesto 20XX para XXXXXXXXXX">
            <a:extLst>
              <a:ext uri="{FF2B5EF4-FFF2-40B4-BE49-F238E27FC236}">
                <a16:creationId xmlns:a16="http://schemas.microsoft.com/office/drawing/2014/main" xmlns="" id="{F6E84BA4-5679-1364-90CA-DC224857C0B0}"/>
              </a:ext>
            </a:extLst>
          </p:cNvPr>
          <p:cNvSpPr txBox="1"/>
          <p:nvPr/>
        </p:nvSpPr>
        <p:spPr>
          <a:xfrm>
            <a:off x="7296760" y="1032415"/>
            <a:ext cx="1046280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Y…¿A CUANTAS EMPRESAS AFECTA?</a:t>
            </a:r>
          </a:p>
        </p:txBody>
      </p:sp>
      <p:sp>
        <p:nvSpPr>
          <p:cNvPr id="5" name="CuadroTexto 4">
            <a:extLst>
              <a:ext uri="{FF2B5EF4-FFF2-40B4-BE49-F238E27FC236}">
                <a16:creationId xmlns:a16="http://schemas.microsoft.com/office/drawing/2014/main" xmlns="" id="{57AF6EE0-A832-6EDF-C048-6307C338BE92}"/>
              </a:ext>
            </a:extLst>
          </p:cNvPr>
          <p:cNvSpPr txBox="1"/>
          <p:nvPr/>
        </p:nvSpPr>
        <p:spPr>
          <a:xfrm>
            <a:off x="3727344" y="3184294"/>
            <a:ext cx="269484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RII-AEE</a:t>
            </a:r>
          </a:p>
        </p:txBody>
      </p:sp>
      <p:sp>
        <p:nvSpPr>
          <p:cNvPr id="6" name="CuadroTexto 5">
            <a:extLst>
              <a:ext uri="{FF2B5EF4-FFF2-40B4-BE49-F238E27FC236}">
                <a16:creationId xmlns:a16="http://schemas.microsoft.com/office/drawing/2014/main" xmlns="" id="{966B3A7C-8D88-93DA-30EE-4DE47032217E}"/>
              </a:ext>
            </a:extLst>
          </p:cNvPr>
          <p:cNvSpPr txBox="1"/>
          <p:nvPr/>
        </p:nvSpPr>
        <p:spPr>
          <a:xfrm>
            <a:off x="11013592" y="3187238"/>
            <a:ext cx="269484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RII-PYA</a:t>
            </a:r>
          </a:p>
        </p:txBody>
      </p:sp>
      <p:sp>
        <p:nvSpPr>
          <p:cNvPr id="7" name="CuadroTexto 6">
            <a:extLst>
              <a:ext uri="{FF2B5EF4-FFF2-40B4-BE49-F238E27FC236}">
                <a16:creationId xmlns:a16="http://schemas.microsoft.com/office/drawing/2014/main" xmlns="" id="{1AA5052B-AFD8-31DC-4D1F-A880C80FED98}"/>
              </a:ext>
            </a:extLst>
          </p:cNvPr>
          <p:cNvSpPr txBox="1"/>
          <p:nvPr/>
        </p:nvSpPr>
        <p:spPr>
          <a:xfrm>
            <a:off x="17749439" y="3193126"/>
            <a:ext cx="2694849" cy="553998"/>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dirty="0">
                <a:solidFill>
                  <a:srgbClr val="421F2A"/>
                </a:solidFill>
                <a:latin typeface="Avenir Book" panose="02000503020000020003"/>
              </a:rPr>
              <a:t>RPP-ENVASES</a:t>
            </a:r>
          </a:p>
        </p:txBody>
      </p:sp>
      <p:sp>
        <p:nvSpPr>
          <p:cNvPr id="8"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A1AD70EE-8E7D-30E1-53A5-4C436A0533DE}"/>
              </a:ext>
            </a:extLst>
          </p:cNvPr>
          <p:cNvSpPr txBox="1">
            <a:spLocks noChangeArrowheads="1"/>
          </p:cNvSpPr>
          <p:nvPr/>
        </p:nvSpPr>
        <p:spPr bwMode="auto">
          <a:xfrm>
            <a:off x="1875381" y="3759127"/>
            <a:ext cx="7184651"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algn="just" eaLnBrk="1">
              <a:lnSpc>
                <a:spcPct val="130000"/>
              </a:lnSpc>
              <a:spcBef>
                <a:spcPct val="0"/>
              </a:spcBef>
              <a:defRPr/>
            </a:pPr>
            <a:r>
              <a:rPr lang="es-ES" altLang="es-ES" b="0" dirty="0">
                <a:solidFill>
                  <a:srgbClr val="421F2A"/>
                </a:solidFill>
                <a:latin typeface="Avenir Book" panose="02000503020000020003"/>
                <a:sym typeface="Avenir Heavy" panose="02000503020000020003"/>
              </a:rPr>
              <a:t>Registro de Aparatos Eléctricos y Electrónicos</a:t>
            </a:r>
          </a:p>
        </p:txBody>
      </p:sp>
      <p:sp>
        <p:nvSpPr>
          <p:cNvPr id="9"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8B6E06AD-CCAB-88A4-49D7-CE8963C8CD67}"/>
              </a:ext>
            </a:extLst>
          </p:cNvPr>
          <p:cNvSpPr txBox="1">
            <a:spLocks noChangeArrowheads="1"/>
          </p:cNvSpPr>
          <p:nvPr/>
        </p:nvSpPr>
        <p:spPr bwMode="auto">
          <a:xfrm>
            <a:off x="9911903" y="3799772"/>
            <a:ext cx="5854427"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algn="just" eaLnBrk="1">
              <a:lnSpc>
                <a:spcPct val="130000"/>
              </a:lnSpc>
              <a:spcBef>
                <a:spcPct val="0"/>
              </a:spcBef>
              <a:defRPr/>
            </a:pPr>
            <a:r>
              <a:rPr lang="es-ES" altLang="es-ES" b="0" dirty="0">
                <a:solidFill>
                  <a:srgbClr val="421F2A"/>
                </a:solidFill>
                <a:latin typeface="Avenir Book" panose="02000503020000020003"/>
                <a:sym typeface="Avenir Heavy" panose="02000503020000020003"/>
              </a:rPr>
              <a:t>Registro de Pilas y Acumuladores</a:t>
            </a:r>
          </a:p>
        </p:txBody>
      </p:sp>
      <p:sp>
        <p:nvSpPr>
          <p:cNvPr id="10" name="Seguramente te estarás preguntando cuál es el coste de nuestros servicios. La tarifa siempre va en función de los AEE que pongas en el mercado, pero para que entiendas un poco mejor para qué se utiliza tu dinero, te contamos la fórmula reinicia.">
            <a:extLst>
              <a:ext uri="{FF2B5EF4-FFF2-40B4-BE49-F238E27FC236}">
                <a16:creationId xmlns:a16="http://schemas.microsoft.com/office/drawing/2014/main" xmlns="" id="{5580E173-5893-71CF-8F4E-ABC5B50030B3}"/>
              </a:ext>
            </a:extLst>
          </p:cNvPr>
          <p:cNvSpPr txBox="1">
            <a:spLocks noChangeArrowheads="1"/>
          </p:cNvSpPr>
          <p:nvPr/>
        </p:nvSpPr>
        <p:spPr bwMode="auto">
          <a:xfrm>
            <a:off x="15766330" y="3744088"/>
            <a:ext cx="7259959" cy="6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1pPr>
            <a:lvl2pPr marL="742950" indent="-28575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marL="11430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marL="16002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marL="2057400" indent="-228600" algn="ctr" defTabSz="449263" eaLnBrk="0" hangingPunct="0">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5146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9718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4290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886200" indent="-228600" algn="ctr" defTabSz="449263" eaLnBrk="0" fontAlgn="base" hangingPunct="0">
              <a:spcBef>
                <a:spcPct val="0"/>
              </a:spcBef>
              <a:spcAft>
                <a:spcPct val="0"/>
              </a:spcAft>
              <a:defRPr sz="3000" b="1">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algn="just" eaLnBrk="1">
              <a:lnSpc>
                <a:spcPct val="130000"/>
              </a:lnSpc>
              <a:spcBef>
                <a:spcPct val="0"/>
              </a:spcBef>
              <a:defRPr/>
            </a:pPr>
            <a:r>
              <a:rPr lang="es-ES" altLang="es-ES" b="0" dirty="0">
                <a:solidFill>
                  <a:srgbClr val="421F2A"/>
                </a:solidFill>
                <a:latin typeface="Avenir Book" panose="02000503020000020003"/>
                <a:sym typeface="Avenir Heavy" panose="02000503020000020003"/>
              </a:rPr>
              <a:t>Registro de Productores de Producto (Envases)</a:t>
            </a:r>
          </a:p>
        </p:txBody>
      </p:sp>
      <p:sp>
        <p:nvSpPr>
          <p:cNvPr id="15" name="Presupuesto 20XX para XXXXXXXXXX">
            <a:extLst>
              <a:ext uri="{FF2B5EF4-FFF2-40B4-BE49-F238E27FC236}">
                <a16:creationId xmlns:a16="http://schemas.microsoft.com/office/drawing/2014/main" xmlns="" id="{E258E605-0EDD-E869-1F7E-4CB8436804F5}"/>
              </a:ext>
            </a:extLst>
          </p:cNvPr>
          <p:cNvSpPr txBox="1"/>
          <p:nvPr/>
        </p:nvSpPr>
        <p:spPr>
          <a:xfrm>
            <a:off x="3451727" y="5072370"/>
            <a:ext cx="3246081"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rgbClr val="421F2A"/>
                </a:solidFill>
                <a:latin typeface="Avenir Book" panose="02000503020000020003"/>
                <a:ea typeface="Verdana" panose="020B0604030504040204" pitchFamily="34" charset="0"/>
              </a:rPr>
              <a:t> 4.583 Productores*</a:t>
            </a:r>
          </a:p>
        </p:txBody>
      </p:sp>
      <p:sp>
        <p:nvSpPr>
          <p:cNvPr id="16" name="Presupuesto 20XX para XXXXXXXXXX">
            <a:extLst>
              <a:ext uri="{FF2B5EF4-FFF2-40B4-BE49-F238E27FC236}">
                <a16:creationId xmlns:a16="http://schemas.microsoft.com/office/drawing/2014/main" xmlns="" id="{170AADB7-4E36-71F2-3016-25C2C7B7F4E7}"/>
              </a:ext>
            </a:extLst>
          </p:cNvPr>
          <p:cNvSpPr txBox="1"/>
          <p:nvPr/>
        </p:nvSpPr>
        <p:spPr>
          <a:xfrm>
            <a:off x="10737975" y="5070170"/>
            <a:ext cx="3246081"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rgbClr val="421F2A"/>
                </a:solidFill>
                <a:latin typeface="Avenir Book" panose="02000503020000020003"/>
                <a:ea typeface="Verdana" panose="020B0604030504040204" pitchFamily="34" charset="0"/>
              </a:rPr>
              <a:t> 2.289 Productores*</a:t>
            </a:r>
          </a:p>
        </p:txBody>
      </p:sp>
      <p:sp>
        <p:nvSpPr>
          <p:cNvPr id="17" name="Presupuesto 20XX para XXXXXXXXXX">
            <a:extLst>
              <a:ext uri="{FF2B5EF4-FFF2-40B4-BE49-F238E27FC236}">
                <a16:creationId xmlns:a16="http://schemas.microsoft.com/office/drawing/2014/main" xmlns="" id="{5E6F8A9A-EBB4-9B62-4872-F6E465180A8E}"/>
              </a:ext>
            </a:extLst>
          </p:cNvPr>
          <p:cNvSpPr txBox="1"/>
          <p:nvPr/>
        </p:nvSpPr>
        <p:spPr>
          <a:xfrm>
            <a:off x="17211832" y="5035801"/>
            <a:ext cx="3613169"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3000" b="1" dirty="0">
                <a:solidFill>
                  <a:srgbClr val="421F2A"/>
                </a:solidFill>
                <a:latin typeface="Avenir Book" panose="02000503020000020003"/>
                <a:ea typeface="Verdana" panose="020B0604030504040204" pitchFamily="34" charset="0"/>
              </a:rPr>
              <a:t> 14.862 Productores**</a:t>
            </a:r>
          </a:p>
        </p:txBody>
      </p:sp>
      <p:pic>
        <p:nvPicPr>
          <p:cNvPr id="19" name="Línea" descr="Línea">
            <a:extLst>
              <a:ext uri="{FF2B5EF4-FFF2-40B4-BE49-F238E27FC236}">
                <a16:creationId xmlns:a16="http://schemas.microsoft.com/office/drawing/2014/main" xmlns="" id="{DEAB4F06-0DD7-E8C5-71D5-CF0BDDA63C5B}"/>
              </a:ext>
            </a:extLst>
          </p:cNvPr>
          <p:cNvPicPr>
            <a:picLocks/>
          </p:cNvPicPr>
          <p:nvPr/>
        </p:nvPicPr>
        <p:blipFill>
          <a:blip r:embed="rId3"/>
          <a:stretch>
            <a:fillRect/>
          </a:stretch>
        </p:blipFill>
        <p:spPr>
          <a:xfrm rot="5400000">
            <a:off x="4754290" y="4645231"/>
            <a:ext cx="640951" cy="213331"/>
          </a:xfrm>
          <a:prstGeom prst="rect">
            <a:avLst/>
          </a:prstGeom>
        </p:spPr>
      </p:pic>
      <p:pic>
        <p:nvPicPr>
          <p:cNvPr id="20" name="Línea" descr="Línea">
            <a:extLst>
              <a:ext uri="{FF2B5EF4-FFF2-40B4-BE49-F238E27FC236}">
                <a16:creationId xmlns:a16="http://schemas.microsoft.com/office/drawing/2014/main" xmlns="" id="{4BF7600B-5C01-BCCA-3E4C-5E83882FD698}"/>
              </a:ext>
            </a:extLst>
          </p:cNvPr>
          <p:cNvPicPr>
            <a:picLocks/>
          </p:cNvPicPr>
          <p:nvPr/>
        </p:nvPicPr>
        <p:blipFill>
          <a:blip r:embed="rId3"/>
          <a:stretch>
            <a:fillRect/>
          </a:stretch>
        </p:blipFill>
        <p:spPr>
          <a:xfrm rot="5400000">
            <a:off x="12172389" y="4598751"/>
            <a:ext cx="640951" cy="213331"/>
          </a:xfrm>
          <a:prstGeom prst="rect">
            <a:avLst/>
          </a:prstGeom>
        </p:spPr>
      </p:pic>
      <p:pic>
        <p:nvPicPr>
          <p:cNvPr id="21" name="Línea" descr="Línea">
            <a:extLst>
              <a:ext uri="{FF2B5EF4-FFF2-40B4-BE49-F238E27FC236}">
                <a16:creationId xmlns:a16="http://schemas.microsoft.com/office/drawing/2014/main" xmlns="" id="{31808B59-69B9-807A-3781-EC4E712C562B}"/>
              </a:ext>
            </a:extLst>
          </p:cNvPr>
          <p:cNvPicPr>
            <a:picLocks/>
          </p:cNvPicPr>
          <p:nvPr/>
        </p:nvPicPr>
        <p:blipFill>
          <a:blip r:embed="rId3"/>
          <a:stretch>
            <a:fillRect/>
          </a:stretch>
        </p:blipFill>
        <p:spPr>
          <a:xfrm rot="5400000">
            <a:off x="18804606" y="4606323"/>
            <a:ext cx="640951" cy="213331"/>
          </a:xfrm>
          <a:prstGeom prst="rect">
            <a:avLst/>
          </a:prstGeom>
        </p:spPr>
      </p:pic>
      <p:graphicFrame>
        <p:nvGraphicFramePr>
          <p:cNvPr id="23" name="Gráfico 22">
            <a:extLst>
              <a:ext uri="{FF2B5EF4-FFF2-40B4-BE49-F238E27FC236}">
                <a16:creationId xmlns:a16="http://schemas.microsoft.com/office/drawing/2014/main" xmlns="" id="{BA1F84A5-366A-58A0-AEE8-24F02103B330}"/>
              </a:ext>
            </a:extLst>
          </p:cNvPr>
          <p:cNvGraphicFramePr>
            <a:graphicFrameLocks/>
          </p:cNvGraphicFramePr>
          <p:nvPr>
            <p:extLst>
              <p:ext uri="{D42A27DB-BD31-4B8C-83A1-F6EECF244321}">
                <p14:modId xmlns:p14="http://schemas.microsoft.com/office/powerpoint/2010/main" val="661372866"/>
              </p:ext>
            </p:extLst>
          </p:nvPr>
        </p:nvGraphicFramePr>
        <p:xfrm>
          <a:off x="2857612" y="5931839"/>
          <a:ext cx="4639233" cy="3352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a:extLst>
              <a:ext uri="{FF2B5EF4-FFF2-40B4-BE49-F238E27FC236}">
                <a16:creationId xmlns:a16="http://schemas.microsoft.com/office/drawing/2014/main" xmlns="" id="{B9E74114-A28C-472A-A582-FFE5201BFC01}"/>
              </a:ext>
            </a:extLst>
          </p:cNvPr>
          <p:cNvGraphicFramePr>
            <a:graphicFrameLocks/>
          </p:cNvGraphicFramePr>
          <p:nvPr>
            <p:extLst>
              <p:ext uri="{D42A27DB-BD31-4B8C-83A1-F6EECF244321}">
                <p14:modId xmlns:p14="http://schemas.microsoft.com/office/powerpoint/2010/main" val="4083690901"/>
              </p:ext>
            </p:extLst>
          </p:nvPr>
        </p:nvGraphicFramePr>
        <p:xfrm>
          <a:off x="10542396" y="5740201"/>
          <a:ext cx="4644000" cy="3348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24">
            <a:extLst>
              <a:ext uri="{FF2B5EF4-FFF2-40B4-BE49-F238E27FC236}">
                <a16:creationId xmlns:a16="http://schemas.microsoft.com/office/drawing/2014/main" xmlns="" id="{D51D66C6-081E-F974-04C9-E36D9C8CA46D}"/>
              </a:ext>
            </a:extLst>
          </p:cNvPr>
          <p:cNvSpPr txBox="1"/>
          <p:nvPr/>
        </p:nvSpPr>
        <p:spPr>
          <a:xfrm>
            <a:off x="6242038" y="11760843"/>
            <a:ext cx="5039961" cy="83099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dirty="0">
                <a:solidFill>
                  <a:srgbClr val="421F2A"/>
                </a:solidFill>
                <a:latin typeface="Avenir Book" panose="02000503020000020003"/>
              </a:rPr>
              <a:t>Total empresas AEE y PYA: </a:t>
            </a:r>
          </a:p>
          <a:p>
            <a:r>
              <a:rPr lang="es-ES" sz="2400" dirty="0">
                <a:solidFill>
                  <a:srgbClr val="421F2A"/>
                </a:solidFill>
                <a:latin typeface="Avenir Book" panose="02000503020000020003"/>
              </a:rPr>
              <a:t>5.053</a:t>
            </a:r>
          </a:p>
        </p:txBody>
      </p:sp>
      <p:graphicFrame>
        <p:nvGraphicFramePr>
          <p:cNvPr id="27" name="Gráfico 26">
            <a:extLst>
              <a:ext uri="{FF2B5EF4-FFF2-40B4-BE49-F238E27FC236}">
                <a16:creationId xmlns:a16="http://schemas.microsoft.com/office/drawing/2014/main" xmlns="" id="{09AF7D72-564A-6EC4-F258-541C2CC8507D}"/>
              </a:ext>
            </a:extLst>
          </p:cNvPr>
          <p:cNvGraphicFramePr>
            <a:graphicFrameLocks/>
          </p:cNvGraphicFramePr>
          <p:nvPr>
            <p:extLst>
              <p:ext uri="{D42A27DB-BD31-4B8C-83A1-F6EECF244321}">
                <p14:modId xmlns:p14="http://schemas.microsoft.com/office/powerpoint/2010/main" val="883181293"/>
              </p:ext>
            </p:extLst>
          </p:nvPr>
        </p:nvGraphicFramePr>
        <p:xfrm>
          <a:off x="15238606" y="8638161"/>
          <a:ext cx="6834568" cy="4045423"/>
        </p:xfrm>
        <a:graphic>
          <a:graphicData uri="http://schemas.openxmlformats.org/drawingml/2006/chart">
            <c:chart xmlns:c="http://schemas.openxmlformats.org/drawingml/2006/chart" xmlns:r="http://schemas.openxmlformats.org/officeDocument/2006/relationships" r:id="rId6"/>
          </a:graphicData>
        </a:graphic>
      </p:graphicFrame>
      <p:sp>
        <p:nvSpPr>
          <p:cNvPr id="29" name="CuadroTexto 28">
            <a:extLst>
              <a:ext uri="{FF2B5EF4-FFF2-40B4-BE49-F238E27FC236}">
                <a16:creationId xmlns:a16="http://schemas.microsoft.com/office/drawing/2014/main" xmlns="" id="{E83303A8-599D-828B-52C1-CB2F8DEEC814}"/>
              </a:ext>
            </a:extLst>
          </p:cNvPr>
          <p:cNvSpPr txBox="1"/>
          <p:nvPr/>
        </p:nvSpPr>
        <p:spPr>
          <a:xfrm>
            <a:off x="7181402" y="9948357"/>
            <a:ext cx="3360994" cy="830997"/>
          </a:xfrm>
          <a:prstGeom prst="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dirty="0">
                <a:solidFill>
                  <a:srgbClr val="421F2A"/>
                </a:solidFill>
                <a:latin typeface="Avenir Book" panose="02000503020000020003"/>
              </a:rPr>
              <a:t>RII-AEE + RII-PYA:</a:t>
            </a:r>
          </a:p>
          <a:p>
            <a:r>
              <a:rPr lang="es-ES" sz="2400" dirty="0">
                <a:solidFill>
                  <a:srgbClr val="421F2A"/>
                </a:solidFill>
                <a:latin typeface="Avenir Book" panose="02000503020000020003"/>
              </a:rPr>
              <a:t>1.820 empresas</a:t>
            </a:r>
          </a:p>
        </p:txBody>
      </p:sp>
      <p:sp>
        <p:nvSpPr>
          <p:cNvPr id="31" name="Flecha: curvada hacia arriba 30">
            <a:extLst>
              <a:ext uri="{FF2B5EF4-FFF2-40B4-BE49-F238E27FC236}">
                <a16:creationId xmlns:a16="http://schemas.microsoft.com/office/drawing/2014/main" xmlns="" id="{B5EAED2F-9A39-3829-A6DA-6F9062A3959F}"/>
              </a:ext>
            </a:extLst>
          </p:cNvPr>
          <p:cNvSpPr/>
          <p:nvPr/>
        </p:nvSpPr>
        <p:spPr>
          <a:xfrm rot="19109386">
            <a:off x="10977757" y="8569680"/>
            <a:ext cx="10393139" cy="2137799"/>
          </a:xfrm>
          <a:prstGeom prst="curvedUpArrow">
            <a:avLst/>
          </a:prstGeom>
          <a:solidFill>
            <a:schemeClr val="bg1">
              <a:lumMod val="50000"/>
            </a:schemeClr>
          </a:solidFill>
          <a:ln w="12700" cap="flat">
            <a:solidFill>
              <a:srgbClr val="421F2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rgbClr val="421F2A"/>
              </a:solidFill>
              <a:effectLst/>
              <a:uFillTx/>
              <a:latin typeface="Avenir Book" panose="02000503020000020003"/>
              <a:ea typeface="+mn-ea"/>
              <a:cs typeface="+mn-cs"/>
              <a:sym typeface="Helvetica Neue Medium"/>
            </a:endParaRPr>
          </a:p>
        </p:txBody>
      </p:sp>
      <p:pic>
        <p:nvPicPr>
          <p:cNvPr id="34" name="Línea" descr="Línea">
            <a:extLst>
              <a:ext uri="{FF2B5EF4-FFF2-40B4-BE49-F238E27FC236}">
                <a16:creationId xmlns:a16="http://schemas.microsoft.com/office/drawing/2014/main" xmlns="" id="{781F84A9-89C9-74F7-151B-22FE0A544113}"/>
              </a:ext>
            </a:extLst>
          </p:cNvPr>
          <p:cNvPicPr>
            <a:picLocks/>
          </p:cNvPicPr>
          <p:nvPr/>
        </p:nvPicPr>
        <p:blipFill>
          <a:blip r:embed="rId3"/>
          <a:stretch>
            <a:fillRect/>
          </a:stretch>
        </p:blipFill>
        <p:spPr>
          <a:xfrm rot="2632001" flipV="1">
            <a:off x="6907926" y="8909433"/>
            <a:ext cx="1628103" cy="133679"/>
          </a:xfrm>
          <a:prstGeom prst="rect">
            <a:avLst/>
          </a:prstGeom>
        </p:spPr>
      </p:pic>
      <p:pic>
        <p:nvPicPr>
          <p:cNvPr id="35" name="Línea" descr="Línea">
            <a:extLst>
              <a:ext uri="{FF2B5EF4-FFF2-40B4-BE49-F238E27FC236}">
                <a16:creationId xmlns:a16="http://schemas.microsoft.com/office/drawing/2014/main" xmlns="" id="{EBDD5EAD-01A8-4777-0455-8C0FB4C085C0}"/>
              </a:ext>
            </a:extLst>
          </p:cNvPr>
          <p:cNvPicPr>
            <a:picLocks/>
          </p:cNvPicPr>
          <p:nvPr/>
        </p:nvPicPr>
        <p:blipFill>
          <a:blip r:embed="rId3"/>
          <a:stretch>
            <a:fillRect/>
          </a:stretch>
        </p:blipFill>
        <p:spPr>
          <a:xfrm rot="7937262">
            <a:off x="8804262" y="8894963"/>
            <a:ext cx="1760844" cy="110351"/>
          </a:xfrm>
          <a:prstGeom prst="rect">
            <a:avLst/>
          </a:prstGeom>
        </p:spPr>
      </p:pic>
      <p:sp>
        <p:nvSpPr>
          <p:cNvPr id="37" name="Bocadillo: rectángulo 36">
            <a:extLst>
              <a:ext uri="{FF2B5EF4-FFF2-40B4-BE49-F238E27FC236}">
                <a16:creationId xmlns:a16="http://schemas.microsoft.com/office/drawing/2014/main" xmlns="" id="{A35ACE11-900A-689E-2883-3C896202AA91}"/>
              </a:ext>
            </a:extLst>
          </p:cNvPr>
          <p:cNvSpPr/>
          <p:nvPr/>
        </p:nvSpPr>
        <p:spPr>
          <a:xfrm>
            <a:off x="3727344" y="9564329"/>
            <a:ext cx="3068896" cy="307777"/>
          </a:xfrm>
          <a:prstGeom prst="wedgeRectCallout">
            <a:avLst>
              <a:gd name="adj1" fmla="val 36914"/>
              <a:gd name="adj2" fmla="val -129866"/>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000" b="0" dirty="0">
                <a:solidFill>
                  <a:srgbClr val="421F2A"/>
                </a:solidFill>
                <a:latin typeface="Avenir Book" panose="02000503020000020003"/>
                <a:ea typeface="+mn-ea"/>
                <a:cs typeface="+mn-cs"/>
                <a:sym typeface="Helvetica Neue Medium"/>
              </a:rPr>
              <a:t>Representante Autorizado</a:t>
            </a:r>
            <a:endParaRPr kumimoji="0" lang="es-ES" sz="2000" b="0" i="0" u="none" strike="noStrike" cap="none" spc="0" normalizeH="0" baseline="0" dirty="0">
              <a:ln>
                <a:noFill/>
              </a:ln>
              <a:solidFill>
                <a:srgbClr val="421F2A"/>
              </a:solidFill>
              <a:effectLst/>
              <a:uFillTx/>
              <a:latin typeface="Avenir Book" panose="02000503020000020003"/>
              <a:ea typeface="+mn-ea"/>
              <a:cs typeface="+mn-cs"/>
              <a:sym typeface="Helvetica Neue Medium"/>
            </a:endParaRPr>
          </a:p>
        </p:txBody>
      </p:sp>
      <p:sp>
        <p:nvSpPr>
          <p:cNvPr id="39" name="Bocadillo: rectángulo 38">
            <a:extLst>
              <a:ext uri="{FF2B5EF4-FFF2-40B4-BE49-F238E27FC236}">
                <a16:creationId xmlns:a16="http://schemas.microsoft.com/office/drawing/2014/main" xmlns="" id="{E1A71914-EC29-7DC8-43A2-E6564F78ADA1}"/>
              </a:ext>
            </a:extLst>
          </p:cNvPr>
          <p:cNvSpPr/>
          <p:nvPr/>
        </p:nvSpPr>
        <p:spPr>
          <a:xfrm>
            <a:off x="12247440" y="9280809"/>
            <a:ext cx="3132830" cy="307777"/>
          </a:xfrm>
          <a:prstGeom prst="wedgeRectCallout">
            <a:avLst>
              <a:gd name="adj1" fmla="val 1844"/>
              <a:gd name="adj2" fmla="val -129866"/>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000" b="0" dirty="0">
                <a:solidFill>
                  <a:srgbClr val="421F2A"/>
                </a:solidFill>
                <a:latin typeface="Avenir Book" panose="02000503020000020003"/>
                <a:ea typeface="+mn-ea"/>
                <a:cs typeface="+mn-cs"/>
                <a:sym typeface="Helvetica Neue Medium"/>
              </a:rPr>
              <a:t>Representante Autorizado</a:t>
            </a:r>
            <a:endParaRPr kumimoji="0" lang="es-ES" sz="2000" b="0" i="0" u="none" strike="noStrike" cap="none" spc="0" normalizeH="0" baseline="0" dirty="0">
              <a:ln>
                <a:noFill/>
              </a:ln>
              <a:solidFill>
                <a:srgbClr val="421F2A"/>
              </a:solidFill>
              <a:effectLst/>
              <a:uFillTx/>
              <a:latin typeface="Avenir Book" panose="02000503020000020003"/>
              <a:ea typeface="+mn-ea"/>
              <a:cs typeface="+mn-cs"/>
              <a:sym typeface="Helvetica Neue Medium"/>
            </a:endParaRPr>
          </a:p>
        </p:txBody>
      </p:sp>
      <p:sp>
        <p:nvSpPr>
          <p:cNvPr id="30" name="Presupuesto 20XX para XXXXXXXXXX">
            <a:extLst>
              <a:ext uri="{FF2B5EF4-FFF2-40B4-BE49-F238E27FC236}">
                <a16:creationId xmlns:a16="http://schemas.microsoft.com/office/drawing/2014/main" xmlns="" id="{4A4038E8-A2FD-4781-9630-497D2FAF0556}"/>
              </a:ext>
            </a:extLst>
          </p:cNvPr>
          <p:cNvSpPr txBox="1"/>
          <p:nvPr/>
        </p:nvSpPr>
        <p:spPr>
          <a:xfrm>
            <a:off x="17543519" y="12362906"/>
            <a:ext cx="672940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2000" dirty="0">
                <a:solidFill>
                  <a:srgbClr val="421F2A"/>
                </a:solidFill>
                <a:latin typeface="Avenir Book" panose="02000503020000020003"/>
                <a:ea typeface="Verdana" panose="020B0604030504040204" pitchFamily="34" charset="0"/>
              </a:rPr>
              <a:t> *Fuente: Registros del Ministerio de industria, comercio y Turismo</a:t>
            </a:r>
          </a:p>
        </p:txBody>
      </p:sp>
      <p:sp>
        <p:nvSpPr>
          <p:cNvPr id="32" name="Presupuesto 20XX para XXXXXXXXXX">
            <a:extLst>
              <a:ext uri="{FF2B5EF4-FFF2-40B4-BE49-F238E27FC236}">
                <a16:creationId xmlns:a16="http://schemas.microsoft.com/office/drawing/2014/main" xmlns="" id="{CA47AAAA-2F6F-402F-B867-46F71E8F1885}"/>
              </a:ext>
            </a:extLst>
          </p:cNvPr>
          <p:cNvSpPr txBox="1"/>
          <p:nvPr/>
        </p:nvSpPr>
        <p:spPr>
          <a:xfrm>
            <a:off x="17491309" y="12928882"/>
            <a:ext cx="218008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2000" dirty="0">
                <a:solidFill>
                  <a:srgbClr val="421F2A"/>
                </a:solidFill>
                <a:latin typeface="Avenir Book" panose="02000503020000020003"/>
                <a:ea typeface="Verdana" panose="020B0604030504040204" pitchFamily="34" charset="0"/>
              </a:rPr>
              <a:t> **Fuente: </a:t>
            </a:r>
            <a:r>
              <a:rPr lang="es-ES" sz="2000" dirty="0" err="1">
                <a:solidFill>
                  <a:srgbClr val="421F2A"/>
                </a:solidFill>
                <a:latin typeface="Avenir Book" panose="02000503020000020003"/>
                <a:ea typeface="Verdana" panose="020B0604030504040204" pitchFamily="34" charset="0"/>
              </a:rPr>
              <a:t>Ecoembes</a:t>
            </a:r>
            <a:endParaRPr lang="es-ES" sz="2000" dirty="0">
              <a:solidFill>
                <a:srgbClr val="421F2A"/>
              </a:solidFill>
              <a:latin typeface="Avenir Book" panose="02000503020000020003"/>
              <a:ea typeface="Verdana" panose="020B0604030504040204" pitchFamily="34" charset="0"/>
            </a:endParaRPr>
          </a:p>
        </p:txBody>
      </p:sp>
      <p:pic>
        <p:nvPicPr>
          <p:cNvPr id="2" name="Imagen">
            <a:extLst>
              <a:ext uri="{FF2B5EF4-FFF2-40B4-BE49-F238E27FC236}">
                <a16:creationId xmlns:a16="http://schemas.microsoft.com/office/drawing/2014/main" xmlns="" id="{ADFD1765-8CAA-8018-43E1-6EC453924D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475" y="11548320"/>
            <a:ext cx="2625138" cy="2177083"/>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2066056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anim calcmode="lin" valueType="num">
                                      <p:cBhvr>
                                        <p:cTn id="85" dur="1000" fill="hold"/>
                                        <p:tgtEl>
                                          <p:spTgt spid="37"/>
                                        </p:tgtEl>
                                        <p:attrNameLst>
                                          <p:attrName>ppt_x</p:attrName>
                                        </p:attrNameLst>
                                      </p:cBhvr>
                                      <p:tavLst>
                                        <p:tav tm="0">
                                          <p:val>
                                            <p:strVal val="#ppt_x"/>
                                          </p:val>
                                        </p:tav>
                                        <p:tav tm="100000">
                                          <p:val>
                                            <p:strVal val="#ppt_x"/>
                                          </p:val>
                                        </p:tav>
                                      </p:tavLst>
                                    </p:anim>
                                    <p:anim calcmode="lin" valueType="num">
                                      <p:cBhvr>
                                        <p:cTn id="86" dur="1000" fill="hold"/>
                                        <p:tgtEl>
                                          <p:spTgt spid="3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additive="base">
                                        <p:cTn id="100" dur="500" fill="hold"/>
                                        <p:tgtEl>
                                          <p:spTgt spid="7"/>
                                        </p:tgtEl>
                                        <p:attrNameLst>
                                          <p:attrName>ppt_x</p:attrName>
                                        </p:attrNameLst>
                                      </p:cBhvr>
                                      <p:tavLst>
                                        <p:tav tm="0">
                                          <p:val>
                                            <p:strVal val="#ppt_x"/>
                                          </p:val>
                                        </p:tav>
                                        <p:tav tm="100000">
                                          <p:val>
                                            <p:strVal val="#ppt_x"/>
                                          </p:val>
                                        </p:tav>
                                      </p:tavLst>
                                    </p:anim>
                                    <p:anim calcmode="lin" valueType="num">
                                      <p:cBhvr additive="base">
                                        <p:cTn id="101" dur="500" fill="hold"/>
                                        <p:tgtEl>
                                          <p:spTgt spid="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500" fill="hold"/>
                                        <p:tgtEl>
                                          <p:spTgt spid="10"/>
                                        </p:tgtEl>
                                        <p:attrNameLst>
                                          <p:attrName>ppt_x</p:attrName>
                                        </p:attrNameLst>
                                      </p:cBhvr>
                                      <p:tavLst>
                                        <p:tav tm="0">
                                          <p:val>
                                            <p:strVal val="#ppt_x"/>
                                          </p:val>
                                        </p:tav>
                                        <p:tav tm="100000">
                                          <p:val>
                                            <p:strVal val="#ppt_x"/>
                                          </p:val>
                                        </p:tav>
                                      </p:tavLst>
                                    </p:anim>
                                    <p:anim calcmode="lin" valueType="num">
                                      <p:cBhvr additive="base">
                                        <p:cTn id="105" dur="500" fill="hold"/>
                                        <p:tgtEl>
                                          <p:spTgt spid="10"/>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additive="base">
                                        <p:cTn id="108" dur="500" fill="hold"/>
                                        <p:tgtEl>
                                          <p:spTgt spid="21"/>
                                        </p:tgtEl>
                                        <p:attrNameLst>
                                          <p:attrName>ppt_x</p:attrName>
                                        </p:attrNameLst>
                                      </p:cBhvr>
                                      <p:tavLst>
                                        <p:tav tm="0">
                                          <p:val>
                                            <p:strVal val="#ppt_x"/>
                                          </p:val>
                                        </p:tav>
                                        <p:tav tm="100000">
                                          <p:val>
                                            <p:strVal val="#ppt_x"/>
                                          </p:val>
                                        </p:tav>
                                      </p:tavLst>
                                    </p:anim>
                                    <p:anim calcmode="lin" valueType="num">
                                      <p:cBhvr additive="base">
                                        <p:cTn id="10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p:cTn id="114" dur="1000" fill="hold"/>
                                        <p:tgtEl>
                                          <p:spTgt spid="17"/>
                                        </p:tgtEl>
                                        <p:attrNameLst>
                                          <p:attrName>ppt_w</p:attrName>
                                        </p:attrNameLst>
                                      </p:cBhvr>
                                      <p:tavLst>
                                        <p:tav tm="0">
                                          <p:val>
                                            <p:fltVal val="0"/>
                                          </p:val>
                                        </p:tav>
                                        <p:tav tm="100000">
                                          <p:val>
                                            <p:strVal val="#ppt_w"/>
                                          </p:val>
                                        </p:tav>
                                      </p:tavLst>
                                    </p:anim>
                                    <p:anim calcmode="lin" valueType="num">
                                      <p:cBhvr>
                                        <p:cTn id="115" dur="1000" fill="hold"/>
                                        <p:tgtEl>
                                          <p:spTgt spid="17"/>
                                        </p:tgtEl>
                                        <p:attrNameLst>
                                          <p:attrName>ppt_h</p:attrName>
                                        </p:attrNameLst>
                                      </p:cBhvr>
                                      <p:tavLst>
                                        <p:tav tm="0">
                                          <p:val>
                                            <p:fltVal val="0"/>
                                          </p:val>
                                        </p:tav>
                                        <p:tav tm="100000">
                                          <p:val>
                                            <p:strVal val="#ppt_h"/>
                                          </p:val>
                                        </p:tav>
                                      </p:tavLst>
                                    </p:anim>
                                    <p:anim calcmode="lin" valueType="num">
                                      <p:cBhvr>
                                        <p:cTn id="116" dur="1000" fill="hold"/>
                                        <p:tgtEl>
                                          <p:spTgt spid="17"/>
                                        </p:tgtEl>
                                        <p:attrNameLst>
                                          <p:attrName>style.rotation</p:attrName>
                                        </p:attrNameLst>
                                      </p:cBhvr>
                                      <p:tavLst>
                                        <p:tav tm="0">
                                          <p:val>
                                            <p:fltVal val="90"/>
                                          </p:val>
                                        </p:tav>
                                        <p:tav tm="100000">
                                          <p:val>
                                            <p:fltVal val="0"/>
                                          </p:val>
                                        </p:tav>
                                      </p:tavLst>
                                    </p:anim>
                                    <p:animEffect transition="in" filter="fade">
                                      <p:cBhvr>
                                        <p:cTn id="117" dur="10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5" grpId="0" animBg="1"/>
      <p:bldP spid="16" grpId="0" animBg="1"/>
      <p:bldP spid="17" grpId="0" animBg="1"/>
      <p:bldGraphic spid="23" grpId="0">
        <p:bldAsOne/>
      </p:bldGraphic>
      <p:bldGraphic spid="24" grpId="0">
        <p:bldAsOne/>
      </p:bldGraphic>
      <p:bldP spid="25" grpId="0" animBg="1"/>
      <p:bldP spid="29" grpId="0" animBg="1"/>
      <p:bldP spid="31" grpId="0" animBg="1"/>
      <p:bldP spid="37" grpId="0" animBg="1"/>
      <p:bldP spid="39"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ogo reinicia.png" descr="logo reinicia.png">
            <a:extLst>
              <a:ext uri="{FF2B5EF4-FFF2-40B4-BE49-F238E27FC236}">
                <a16:creationId xmlns:a16="http://schemas.microsoft.com/office/drawing/2014/main" xmlns="" id="{F085A250-5C87-4317-B675-8744F2382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51975" y="6186488"/>
            <a:ext cx="18018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531" name="Número de diapositiva">
            <a:extLst>
              <a:ext uri="{FF2B5EF4-FFF2-40B4-BE49-F238E27FC236}">
                <a16:creationId xmlns:a16="http://schemas.microsoft.com/office/drawing/2014/main" xmlns="" id="{08141B6D-89E4-4D65-9770-A2DEF809C5E9}"/>
              </a:ext>
            </a:extLst>
          </p:cNvPr>
          <p:cNvSpPr>
            <a:spLocks noGrp="1"/>
          </p:cNvSpPr>
          <p:nvPr>
            <p:ph type="sldNum" sz="quarter" idx="10"/>
          </p:nvPr>
        </p:nvSpPr>
        <p:spPr bwMode="auto">
          <a:xfrm>
            <a:off x="23752755" y="13144500"/>
            <a:ext cx="208390"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50800" tIns="50800" rIns="50800" bIns="50800" numCol="1" anchor="t" anchorCtr="0" compatLnSpc="1">
            <a:prstTxWarp prst="textNoShape">
              <a:avLst/>
            </a:prstTxWarp>
            <a:spAutoFit/>
          </a:bodyPr>
          <a:lstStyle>
            <a:defPPr>
              <a:defRPr lang="es-ES"/>
            </a:defPPr>
            <a:lvl1pPr algn="ctr" defTabSz="825500" rtl="0" fontAlgn="base" hangingPunct="0">
              <a:spcBef>
                <a:spcPct val="0"/>
              </a:spcBef>
              <a:spcAft>
                <a:spcPct val="0"/>
              </a:spcAft>
              <a:defRPr sz="1500" b="0" kern="1200">
                <a:solidFill>
                  <a:srgbClr val="000000"/>
                </a:solidFill>
                <a:latin typeface="Avenir Book" panose="02000503020000020003"/>
                <a:ea typeface="Avenir Book" panose="02000503020000020003"/>
                <a:cs typeface="Avenir Book" panose="02000503020000020003"/>
                <a:sym typeface="Avenir Book" panose="02000503020000020003"/>
              </a:defRPr>
            </a:lvl1pPr>
            <a:lvl2pPr indent="2286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2pPr>
            <a:lvl3pPr indent="4572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3pPr>
            <a:lvl4pPr indent="6858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4pPr>
            <a:lvl5pPr indent="914400" algn="l" defTabSz="825500" rtl="0" fontAlgn="base">
              <a:spcBef>
                <a:spcPct val="0"/>
              </a:spcBef>
              <a:spcAft>
                <a:spcPct val="0"/>
              </a:spcAft>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5pPr>
            <a:lvl6pPr marL="22860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6pPr>
            <a:lvl7pPr marL="27432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7pPr>
            <a:lvl8pPr marL="32004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8pPr>
            <a:lvl9pPr marL="3657600" algn="l" defTabSz="914400" rtl="0" eaLnBrk="1" latinLnBrk="0" hangingPunct="1">
              <a:defRPr sz="3000" b="1" kern="1200">
                <a:solidFill>
                  <a:srgbClr val="000000"/>
                </a:solidFill>
                <a:latin typeface="Helvetica Neue" panose="02000503000000020004"/>
                <a:ea typeface="Helvetica Neue" panose="02000503000000020004"/>
                <a:cs typeface="Helvetica Neue" panose="02000503000000020004"/>
                <a:sym typeface="Helvetica Neue" panose="02000503000000020004"/>
              </a:defRPr>
            </a:lvl9pPr>
          </a:lstStyle>
          <a:p>
            <a:pPr eaLnBrk="1"/>
            <a:fld id="{4951668E-0560-4D07-AA6B-E67A671ACFD2}" type="slidenum">
              <a:rPr lang="es-ES" altLang="es-ES" smtClean="0">
                <a:solidFill>
                  <a:srgbClr val="421F2A"/>
                </a:solidFill>
              </a:rPr>
              <a:pPr eaLnBrk="1"/>
              <a:t>9</a:t>
            </a:fld>
            <a:endParaRPr lang="es-ES" altLang="es-ES" sz="1500" b="0">
              <a:solidFill>
                <a:srgbClr val="421F2A"/>
              </a:solidFill>
              <a:sym typeface="Avenir Book" panose="02000503020000020003"/>
            </a:endParaRPr>
          </a:p>
        </p:txBody>
      </p:sp>
      <p:sp>
        <p:nvSpPr>
          <p:cNvPr id="3" name="Presupuesto 20XX para XXXXXXXXXX">
            <a:extLst>
              <a:ext uri="{FF2B5EF4-FFF2-40B4-BE49-F238E27FC236}">
                <a16:creationId xmlns:a16="http://schemas.microsoft.com/office/drawing/2014/main" xmlns="" id="{F6E84BA4-5679-1364-90CA-DC224857C0B0}"/>
              </a:ext>
            </a:extLst>
          </p:cNvPr>
          <p:cNvSpPr txBox="1"/>
          <p:nvPr/>
        </p:nvSpPr>
        <p:spPr>
          <a:xfrm>
            <a:off x="8140744" y="864930"/>
            <a:ext cx="877483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5000" b="1" dirty="0">
                <a:solidFill>
                  <a:srgbClr val="421F2A"/>
                </a:solidFill>
                <a:latin typeface="Avenir Book" panose="02000503020000020003"/>
                <a:ea typeface="Verdana" panose="020B0604030504040204" pitchFamily="34" charset="0"/>
              </a:rPr>
              <a:t>AEE PUESTOS EN EL MERCADO*</a:t>
            </a:r>
          </a:p>
        </p:txBody>
      </p:sp>
      <p:graphicFrame>
        <p:nvGraphicFramePr>
          <p:cNvPr id="27" name="Gráfico 26">
            <a:extLst>
              <a:ext uri="{FF2B5EF4-FFF2-40B4-BE49-F238E27FC236}">
                <a16:creationId xmlns:a16="http://schemas.microsoft.com/office/drawing/2014/main" xmlns="" id="{09AF7D72-564A-6EC4-F258-541C2CC8507D}"/>
              </a:ext>
            </a:extLst>
          </p:cNvPr>
          <p:cNvGraphicFramePr>
            <a:graphicFrameLocks/>
          </p:cNvGraphicFramePr>
          <p:nvPr>
            <p:extLst>
              <p:ext uri="{D42A27DB-BD31-4B8C-83A1-F6EECF244321}">
                <p14:modId xmlns:p14="http://schemas.microsoft.com/office/powerpoint/2010/main" val="736304223"/>
              </p:ext>
            </p:extLst>
          </p:nvPr>
        </p:nvGraphicFramePr>
        <p:xfrm>
          <a:off x="14591489" y="8638161"/>
          <a:ext cx="6834568" cy="4045423"/>
        </p:xfrm>
        <a:graphic>
          <a:graphicData uri="http://schemas.openxmlformats.org/drawingml/2006/chart">
            <c:chart xmlns:c="http://schemas.openxmlformats.org/drawingml/2006/chart" xmlns:r="http://schemas.openxmlformats.org/officeDocument/2006/relationships" r:id="rId3"/>
          </a:graphicData>
        </a:graphic>
      </p:graphicFrame>
      <p:sp>
        <p:nvSpPr>
          <p:cNvPr id="50" name="CuadroTexto 49">
            <a:extLst>
              <a:ext uri="{FF2B5EF4-FFF2-40B4-BE49-F238E27FC236}">
                <a16:creationId xmlns:a16="http://schemas.microsoft.com/office/drawing/2014/main" xmlns="" id="{C8E3CA04-A08C-46E6-7BBB-D882A9532CBC}"/>
              </a:ext>
            </a:extLst>
          </p:cNvPr>
          <p:cNvSpPr txBox="1"/>
          <p:nvPr/>
        </p:nvSpPr>
        <p:spPr>
          <a:xfrm>
            <a:off x="9784535" y="5195820"/>
            <a:ext cx="2057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3000" b="1" i="0" u="none" strike="noStrike" cap="none" spc="0" normalizeH="0" baseline="0" dirty="0">
                <a:ln>
                  <a:noFill/>
                </a:ln>
                <a:solidFill>
                  <a:srgbClr val="421F2A"/>
                </a:solidFill>
                <a:effectLst/>
                <a:uFillTx/>
                <a:latin typeface="Avenir Book" panose="02000503020000020003"/>
                <a:sym typeface="Helvetica Neue"/>
              </a:rPr>
              <a:t>88%</a:t>
            </a:r>
          </a:p>
        </p:txBody>
      </p:sp>
      <p:sp>
        <p:nvSpPr>
          <p:cNvPr id="15" name="Presupuesto 20XX para XXXXXXXXXX">
            <a:extLst>
              <a:ext uri="{FF2B5EF4-FFF2-40B4-BE49-F238E27FC236}">
                <a16:creationId xmlns:a16="http://schemas.microsoft.com/office/drawing/2014/main" xmlns="" id="{5821E0F1-4548-4604-9693-E07B72144FB0}"/>
              </a:ext>
            </a:extLst>
          </p:cNvPr>
          <p:cNvSpPr txBox="1"/>
          <p:nvPr/>
        </p:nvSpPr>
        <p:spPr>
          <a:xfrm>
            <a:off x="7880168" y="12851070"/>
            <a:ext cx="190436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2400" b="0">
                <a:solidFill>
                  <a:srgbClr val="42202A"/>
                </a:solidFill>
                <a:latin typeface="Avenir Heavy"/>
                <a:ea typeface="Avenir Heavy"/>
                <a:cs typeface="Avenir Heavy"/>
                <a:sym typeface="Avenir Heavy"/>
              </a:defRPr>
            </a:lvl1pPr>
          </a:lstStyle>
          <a:p>
            <a:r>
              <a:rPr lang="es-ES" sz="2000" dirty="0">
                <a:solidFill>
                  <a:srgbClr val="421F2A"/>
                </a:solidFill>
                <a:latin typeface="Avenir Book" panose="02000503020000020003"/>
                <a:ea typeface="Verdana" panose="020B0604030504040204" pitchFamily="34" charset="0"/>
              </a:rPr>
              <a:t> *Fuente: MITECO</a:t>
            </a:r>
          </a:p>
        </p:txBody>
      </p:sp>
      <p:pic>
        <p:nvPicPr>
          <p:cNvPr id="10" name="Gráfico 9" descr="Flecha lineal: curva en sentido contrario de las agujas del reloj con relleno sólido">
            <a:extLst>
              <a:ext uri="{FF2B5EF4-FFF2-40B4-BE49-F238E27FC236}">
                <a16:creationId xmlns:a16="http://schemas.microsoft.com/office/drawing/2014/main" xmlns="" id="{2C270214-63E3-0C14-3B42-68A05FEC16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754875">
            <a:off x="3040967" y="7998400"/>
            <a:ext cx="914400" cy="991502"/>
          </a:xfrm>
          <a:prstGeom prst="rect">
            <a:avLst/>
          </a:prstGeom>
        </p:spPr>
      </p:pic>
      <p:pic>
        <p:nvPicPr>
          <p:cNvPr id="16" name="Gráfico 15" descr="Flecha lineal: curva en sentido contrario de las agujas del reloj con relleno sólido">
            <a:extLst>
              <a:ext uri="{FF2B5EF4-FFF2-40B4-BE49-F238E27FC236}">
                <a16:creationId xmlns:a16="http://schemas.microsoft.com/office/drawing/2014/main" xmlns="" id="{B03DD3E2-48AE-4565-F2BD-D5C341BB03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754875">
            <a:off x="4691823" y="7998401"/>
            <a:ext cx="914400" cy="991502"/>
          </a:xfrm>
          <a:prstGeom prst="rect">
            <a:avLst/>
          </a:prstGeom>
        </p:spPr>
      </p:pic>
      <p:pic>
        <p:nvPicPr>
          <p:cNvPr id="17" name="Gráfico 16" descr="Flecha lineal: curva en sentido contrario de las agujas del reloj con relleno sólido">
            <a:extLst>
              <a:ext uri="{FF2B5EF4-FFF2-40B4-BE49-F238E27FC236}">
                <a16:creationId xmlns:a16="http://schemas.microsoft.com/office/drawing/2014/main" xmlns="" id="{4227B021-22D3-ADAB-7228-F5457D31C5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754875">
            <a:off x="6178817" y="7998402"/>
            <a:ext cx="914400" cy="991502"/>
          </a:xfrm>
          <a:prstGeom prst="rect">
            <a:avLst/>
          </a:prstGeom>
        </p:spPr>
      </p:pic>
      <p:pic>
        <p:nvPicPr>
          <p:cNvPr id="18" name="Gráfico 17" descr="Flecha lineal: curva en sentido contrario de las agujas del reloj con relleno sólido">
            <a:extLst>
              <a:ext uri="{FF2B5EF4-FFF2-40B4-BE49-F238E27FC236}">
                <a16:creationId xmlns:a16="http://schemas.microsoft.com/office/drawing/2014/main" xmlns="" id="{C7AA028A-C63A-84E1-BEF8-27E9A37B32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754875">
            <a:off x="7669507" y="7998403"/>
            <a:ext cx="914400" cy="991502"/>
          </a:xfrm>
          <a:prstGeom prst="rect">
            <a:avLst/>
          </a:prstGeom>
        </p:spPr>
      </p:pic>
      <p:sp>
        <p:nvSpPr>
          <p:cNvPr id="19" name="Flecha: hacia arriba 18">
            <a:extLst>
              <a:ext uri="{FF2B5EF4-FFF2-40B4-BE49-F238E27FC236}">
                <a16:creationId xmlns:a16="http://schemas.microsoft.com/office/drawing/2014/main" xmlns="" id="{28E2DB8F-58A9-12AE-2DBA-7D261593A5D9}"/>
              </a:ext>
            </a:extLst>
          </p:cNvPr>
          <p:cNvSpPr/>
          <p:nvPr/>
        </p:nvSpPr>
        <p:spPr>
          <a:xfrm>
            <a:off x="10029399" y="3881337"/>
            <a:ext cx="257862" cy="3505674"/>
          </a:xfrm>
          <a:prstGeom prst="upArrow">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200" b="0" i="0" u="none" strike="noStrike" cap="none" spc="0" normalizeH="0" baseline="0">
              <a:ln>
                <a:noFill/>
              </a:ln>
              <a:solidFill>
                <a:schemeClr val="bg2">
                  <a:lumMod val="50000"/>
                </a:schemeClr>
              </a:solidFill>
              <a:effectLst/>
              <a:uFillTx/>
              <a:latin typeface="+mn-lt"/>
              <a:ea typeface="+mn-ea"/>
              <a:cs typeface="+mn-cs"/>
              <a:sym typeface="Helvetica Neue Medium"/>
            </a:endParaRPr>
          </a:p>
        </p:txBody>
      </p:sp>
      <p:sp>
        <p:nvSpPr>
          <p:cNvPr id="20" name="CuadroTexto 19">
            <a:extLst>
              <a:ext uri="{FF2B5EF4-FFF2-40B4-BE49-F238E27FC236}">
                <a16:creationId xmlns:a16="http://schemas.microsoft.com/office/drawing/2014/main" xmlns="" id="{EBD6C7B6-4CB8-AC3A-EA71-22030AEC5353}"/>
              </a:ext>
            </a:extLst>
          </p:cNvPr>
          <p:cNvSpPr txBox="1"/>
          <p:nvPr/>
        </p:nvSpPr>
        <p:spPr>
          <a:xfrm>
            <a:off x="2711564" y="8638161"/>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25%</a:t>
            </a:r>
          </a:p>
        </p:txBody>
      </p:sp>
      <p:sp>
        <p:nvSpPr>
          <p:cNvPr id="21" name="CuadroTexto 20">
            <a:extLst>
              <a:ext uri="{FF2B5EF4-FFF2-40B4-BE49-F238E27FC236}">
                <a16:creationId xmlns:a16="http://schemas.microsoft.com/office/drawing/2014/main" xmlns="" id="{5F216172-BF26-5153-1598-C447383B4320}"/>
              </a:ext>
            </a:extLst>
          </p:cNvPr>
          <p:cNvSpPr txBox="1"/>
          <p:nvPr/>
        </p:nvSpPr>
        <p:spPr>
          <a:xfrm>
            <a:off x="4348692" y="8638161"/>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16%</a:t>
            </a:r>
          </a:p>
        </p:txBody>
      </p:sp>
      <p:sp>
        <p:nvSpPr>
          <p:cNvPr id="22" name="CuadroTexto 21">
            <a:extLst>
              <a:ext uri="{FF2B5EF4-FFF2-40B4-BE49-F238E27FC236}">
                <a16:creationId xmlns:a16="http://schemas.microsoft.com/office/drawing/2014/main" xmlns="" id="{817DD4E4-12FD-CD22-75F0-3B3E81802E95}"/>
              </a:ext>
            </a:extLst>
          </p:cNvPr>
          <p:cNvSpPr txBox="1"/>
          <p:nvPr/>
        </p:nvSpPr>
        <p:spPr>
          <a:xfrm>
            <a:off x="5834251" y="8638161"/>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3%</a:t>
            </a:r>
          </a:p>
        </p:txBody>
      </p:sp>
      <p:sp>
        <p:nvSpPr>
          <p:cNvPr id="23" name="CuadroTexto 22">
            <a:extLst>
              <a:ext uri="{FF2B5EF4-FFF2-40B4-BE49-F238E27FC236}">
                <a16:creationId xmlns:a16="http://schemas.microsoft.com/office/drawing/2014/main" xmlns="" id="{B0E3D82C-1DEE-0643-52C1-5D0102B170BE}"/>
              </a:ext>
            </a:extLst>
          </p:cNvPr>
          <p:cNvSpPr txBox="1"/>
          <p:nvPr/>
        </p:nvSpPr>
        <p:spPr>
          <a:xfrm>
            <a:off x="7319810" y="8638161"/>
            <a:ext cx="164716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1" i="0" u="none" strike="noStrike" cap="none" spc="0" normalizeH="0" baseline="0" dirty="0">
                <a:ln>
                  <a:noFill/>
                </a:ln>
                <a:solidFill>
                  <a:srgbClr val="421F2A"/>
                </a:solidFill>
                <a:effectLst/>
                <a:uFillTx/>
                <a:latin typeface="Avenir Book" panose="02000503020000020003"/>
                <a:sym typeface="Helvetica Neue"/>
              </a:rPr>
              <a:t>26%</a:t>
            </a:r>
          </a:p>
        </p:txBody>
      </p:sp>
      <p:pic>
        <p:nvPicPr>
          <p:cNvPr id="33" name="Imagen 32">
            <a:extLst>
              <a:ext uri="{FF2B5EF4-FFF2-40B4-BE49-F238E27FC236}">
                <a16:creationId xmlns:a16="http://schemas.microsoft.com/office/drawing/2014/main" xmlns="" id="{F0CBDF1E-1347-1EAD-B21B-29A56AFF9E5A}"/>
              </a:ext>
            </a:extLst>
          </p:cNvPr>
          <p:cNvPicPr>
            <a:picLocks noChangeAspect="1"/>
          </p:cNvPicPr>
          <p:nvPr/>
        </p:nvPicPr>
        <p:blipFill>
          <a:blip r:embed="rId6"/>
          <a:stretch>
            <a:fillRect/>
          </a:stretch>
        </p:blipFill>
        <p:spPr>
          <a:xfrm>
            <a:off x="240022" y="2158150"/>
            <a:ext cx="9617313" cy="6155080"/>
          </a:xfrm>
          <a:prstGeom prst="rect">
            <a:avLst/>
          </a:prstGeom>
        </p:spPr>
      </p:pic>
      <p:pic>
        <p:nvPicPr>
          <p:cNvPr id="34" name="Imagen 33">
            <a:extLst>
              <a:ext uri="{FF2B5EF4-FFF2-40B4-BE49-F238E27FC236}">
                <a16:creationId xmlns:a16="http://schemas.microsoft.com/office/drawing/2014/main" xmlns="" id="{C82A7B08-6870-17AB-1DBE-2692420FD0FE}"/>
              </a:ext>
            </a:extLst>
          </p:cNvPr>
          <p:cNvPicPr>
            <a:picLocks noChangeAspect="1"/>
          </p:cNvPicPr>
          <p:nvPr/>
        </p:nvPicPr>
        <p:blipFill>
          <a:blip r:embed="rId7"/>
          <a:stretch>
            <a:fillRect/>
          </a:stretch>
        </p:blipFill>
        <p:spPr>
          <a:xfrm>
            <a:off x="12538429" y="2151929"/>
            <a:ext cx="8995190" cy="7621059"/>
          </a:xfrm>
          <a:prstGeom prst="rect">
            <a:avLst/>
          </a:prstGeom>
        </p:spPr>
      </p:pic>
      <p:pic>
        <p:nvPicPr>
          <p:cNvPr id="2" name="Imagen">
            <a:extLst>
              <a:ext uri="{FF2B5EF4-FFF2-40B4-BE49-F238E27FC236}">
                <a16:creationId xmlns:a16="http://schemas.microsoft.com/office/drawing/2014/main" xmlns="" id="{659592DD-FA72-9EBC-9224-4FFC7E7321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273" y="11557850"/>
            <a:ext cx="2484919" cy="2002284"/>
          </a:xfrm>
          <a:prstGeom prst="rect">
            <a:avLst/>
          </a:prstGeom>
          <a:ln w="12700">
            <a:miter lim="400000"/>
          </a:ln>
          <a:effectLst>
            <a:outerShdw blurRad="190500" dist="8455" dir="5400000" rotWithShape="0">
              <a:srgbClr val="000000"/>
            </a:outerShdw>
          </a:effectLst>
        </p:spPr>
      </p:pic>
    </p:spTree>
    <p:extLst>
      <p:ext uri="{BB962C8B-B14F-4D97-AF65-F5344CB8AC3E}">
        <p14:creationId xmlns:p14="http://schemas.microsoft.com/office/powerpoint/2010/main" val="30528399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P spid="15" grpId="0" animBg="1"/>
      <p:bldP spid="19" grpId="0" animBg="1"/>
      <p:bldP spid="20" grpId="0"/>
      <p:bldP spid="21" grpId="0"/>
      <p:bldP spid="22" grpId="0"/>
      <p:bldP spid="23" grpId="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2745</TotalTime>
  <Words>1237</Words>
  <Application>Microsoft Office PowerPoint</Application>
  <PresentationFormat>Personalizado</PresentationFormat>
  <Paragraphs>240</Paragraphs>
  <Slides>17</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Arial</vt:lpstr>
      <vt:lpstr>Avenir Book</vt:lpstr>
      <vt:lpstr>Avenir Heavy</vt:lpstr>
      <vt:lpstr>Futura Bold</vt:lpstr>
      <vt:lpstr>Helvetica Neue</vt:lpstr>
      <vt:lpstr>Helvetica Neue Light</vt:lpstr>
      <vt:lpstr>Helvetica Neue Medium</vt:lpstr>
      <vt:lpstr>Rollerscript Rough</vt:lpstr>
      <vt:lpstr>Verdana</vt:lpstr>
      <vt:lpstr>Verdana Regular</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Martínez toman</dc:creator>
  <cp:lastModifiedBy>AGRI</cp:lastModifiedBy>
  <cp:revision>76</cp:revision>
  <cp:lastPrinted>2023-03-27T16:26:22Z</cp:lastPrinted>
  <dcterms:modified xsi:type="dcterms:W3CDTF">2023-03-28T09:27:07Z</dcterms:modified>
</cp:coreProperties>
</file>