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9" r:id="rId12"/>
    <p:sldId id="288" r:id="rId13"/>
    <p:sldId id="290" r:id="rId14"/>
    <p:sldId id="292" r:id="rId15"/>
    <p:sldId id="291" r:id="rId16"/>
    <p:sldId id="294" r:id="rId17"/>
    <p:sldId id="293" r:id="rId18"/>
    <p:sldId id="287" r:id="rId19"/>
    <p:sldId id="295" r:id="rId20"/>
    <p:sldId id="297" r:id="rId21"/>
    <p:sldId id="299" r:id="rId22"/>
    <p:sldId id="300" r:id="rId23"/>
    <p:sldId id="298" r:id="rId24"/>
    <p:sldId id="301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B6D1E-85EF-2345-A79F-C26329DF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A7DDB0-B3B0-D1B6-904B-E789B68C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F4D73-9C7E-1B63-3936-1FD6A007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5DCA3-AC70-625E-E8BE-23597994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2E893-0057-84C8-BFA2-AB62CC6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47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BA552-0CD8-1713-170B-CE44D07B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50D5A2-8E51-2D4C-41E4-FC2313EF8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B1B23-D62A-3AEE-5216-35630CE3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27C6B-EF4C-62EE-2B6C-7D334A7C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4E917-F8C8-3DF2-5F85-FE2EDF1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7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DC6C5B-B33C-8C62-1D20-9BB73B2EA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B9D64-EFC9-82FC-EB81-2476D030B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FC879F-CE27-155C-0E65-9E06DD13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A63AE-BA4C-E773-C26E-3DC5C1C8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6D39C-375E-B77B-440F-86F47B1F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30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025D2-E6F7-03F4-1458-9AD7742C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2E8ACC-CC80-AE50-B328-457F3C54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B2096-038A-84E7-DAA8-8C432646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52A0D3-9F2E-91A8-A707-9C2B1369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B208F-A8A5-515F-A861-77D3E6C0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65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79E36-6347-5192-EA49-F9E586BE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1405AD-1D9A-046D-0411-32D6D82C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C640C1-6F67-F596-E5A9-CF32811C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19A82-FEA9-6CDD-BF93-F9540446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CA4DD-D6AF-7079-7492-2F1B8C2F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62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9F970-B1A8-F65F-8BD4-298D1496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22453-C634-C629-CE48-81F87E315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244231-3E95-C3BA-F313-D5523FC42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4E189A-F78D-D165-929B-62DA2B86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1D3716-4E84-EDA1-DCE7-2CE10B30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D1A26-2C72-3808-DF8F-881A169A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84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A459E-DBED-B1FF-49E7-A3D12184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75685A-147F-AA94-FD22-560CA723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1F7D3F-EDE1-15E6-945D-631969BA4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805463-B3DA-CFBA-821E-32885CC48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2AC462-1163-B877-8887-EF24F7BCB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B08BC4-5793-A4AF-6FA3-4DC769DC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5769A3-787C-8843-CB48-05FE7DB0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A41760-4080-764D-3BFA-D1663226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52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4895D-5C43-17BB-8BFA-908E9045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B49707-5AB4-09BB-36F3-96F73379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0AE2E8-4078-7665-35BF-92BD16B0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397595-2138-D6B9-F3DB-824B724A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45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6510A1-9288-79BE-5EBA-822C92D4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14FFBD-E943-F962-136B-99FBA0B7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92F936-99D5-18DB-A80F-2FEAE212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30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85816-54B8-BA96-5DAC-8EC09102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A1EA15-588C-CF0D-F17B-6E1AEAAA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95AA4C-E675-8073-505A-36E78910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4C1531-584F-4046-84CB-9577A2F7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5F15C-FFF1-0612-E74C-F0751A7D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BF4CA2-488F-F379-69C6-625D8A4B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5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4D942-966B-28EB-A430-BC0A7DBF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C40F53-1376-88AA-6D92-F5E3E55A3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8D344-475C-CE49-A55E-D8B23DD6A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BCF30F-F127-B6BE-D23D-0A93A68F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3EE3F6-0D21-7F7F-9F8E-FE9E22CD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E52EA-7287-13FC-F0AA-3F8EA1A0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95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C57228-BF79-C9B2-5243-66B1F569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8BA8E4-D85A-E5E6-B2BB-3F6D05F46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8237F-E872-0126-F563-BDCA20A27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CA257-430D-4E89-9329-521CA2D7CD27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7AC24-1E93-6652-DBBF-FFE79EAF4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E7403-0DDF-74F1-930C-F461AFD4C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54BB-1F4A-4298-AA0A-24AC03F005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1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248-020-01538-1" TargetMode="External"/><Relationship Id="rId2" Type="http://schemas.openxmlformats.org/officeDocument/2006/relationships/hyperlink" Target="http://dx.doi.org/10.1098/rsos.181803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B89BAC-4E85-E00A-D490-40FD54AA0AD9}"/>
              </a:ext>
            </a:extLst>
          </p:cNvPr>
          <p:cNvSpPr txBox="1"/>
          <p:nvPr/>
        </p:nvSpPr>
        <p:spPr>
          <a:xfrm>
            <a:off x="2734056" y="727746"/>
            <a:ext cx="745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importancia de la nutrición en el bienestar de la abeja doméstica</a:t>
            </a:r>
          </a:p>
          <a:p>
            <a:endParaRPr lang="es-ES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6885C0-C90C-6E2C-0338-C3DDD1D5148D}"/>
              </a:ext>
            </a:extLst>
          </p:cNvPr>
          <p:cNvSpPr txBox="1"/>
          <p:nvPr/>
        </p:nvSpPr>
        <p:spPr>
          <a:xfrm>
            <a:off x="2734056" y="2350485"/>
            <a:ext cx="7452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José Serrano </a:t>
            </a:r>
          </a:p>
          <a:p>
            <a:pPr algn="ctr"/>
            <a:r>
              <a:rPr lang="es-ES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Emérito, Universidad de Murcia</a:t>
            </a:r>
          </a:p>
          <a:p>
            <a:pPr algn="ctr"/>
            <a:r>
              <a:rPr lang="es-ES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Veterinaria</a:t>
            </a:r>
          </a:p>
          <a:p>
            <a:endParaRPr lang="es-ES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EC10CE-443A-4B63-A865-4DB7DAA00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2" y="3648456"/>
            <a:ext cx="2089868" cy="27797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AE94D9-054F-7C66-2CA6-3ACCAD26443F}"/>
              </a:ext>
            </a:extLst>
          </p:cNvPr>
          <p:cNvSpPr txBox="1"/>
          <p:nvPr/>
        </p:nvSpPr>
        <p:spPr>
          <a:xfrm>
            <a:off x="4407408" y="4800600"/>
            <a:ext cx="681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21586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JORNADAS TÉCNICAS DE APICULTURA DE LA REGIÓN DE MURCIA</a:t>
            </a:r>
          </a:p>
          <a:p>
            <a:pPr algn="ctr"/>
            <a:r>
              <a:rPr lang="es-ES" sz="2000" b="1" dirty="0">
                <a:solidFill>
                  <a:srgbClr val="215868"/>
                </a:solidFill>
                <a:latin typeface="Calibri Light" panose="020F0302020204030204" pitchFamily="34" charset="0"/>
              </a:rPr>
              <a:t>6 OCTUBRE 2022</a:t>
            </a:r>
            <a:endParaRPr lang="es-ES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555A54C-0320-B349-F04E-44EB9DF9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71" y="5038344"/>
            <a:ext cx="1729105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28C40E-EC88-E34E-1052-E8AE763D74AA}"/>
              </a:ext>
            </a:extLst>
          </p:cNvPr>
          <p:cNvSpPr txBox="1"/>
          <p:nvPr/>
        </p:nvSpPr>
        <p:spPr>
          <a:xfrm>
            <a:off x="1344168" y="521208"/>
            <a:ext cx="1001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Los avances recientes muestran una relación estrecha entre alimentación – microbiota – incidencia de enfermedades 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A1DD63-F99B-8415-F7DA-EA7B533C5A6F}"/>
              </a:ext>
            </a:extLst>
          </p:cNvPr>
          <p:cNvSpPr txBox="1"/>
          <p:nvPr/>
        </p:nvSpPr>
        <p:spPr>
          <a:xfrm>
            <a:off x="1331976" y="1706880"/>
            <a:ext cx="1001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La alimentación deficiente perjudica a la microbiota y favorece la progresión de microorganismos parásitos (</a:t>
            </a:r>
            <a:r>
              <a:rPr lang="es-ES" sz="2400" b="1" i="1" dirty="0" err="1">
                <a:latin typeface="Georgia" panose="02040502050405020303" pitchFamily="18" charset="0"/>
                <a:cs typeface="Arial" panose="020B0604020202020204" pitchFamily="34" charset="0"/>
              </a:rPr>
              <a:t>Varroa</a:t>
            </a:r>
            <a:r>
              <a:rPr lang="es-ES" sz="2400" b="1" i="1" dirty="0">
                <a:latin typeface="Georgia" panose="02040502050405020303" pitchFamily="18" charset="0"/>
                <a:cs typeface="Arial" panose="020B0604020202020204" pitchFamily="34" charset="0"/>
              </a:rPr>
              <a:t> destructor)</a:t>
            </a: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y patógenos (</a:t>
            </a:r>
            <a:r>
              <a:rPr lang="es-ES" sz="2400" b="1" i="1" dirty="0" err="1">
                <a:latin typeface="Georgia" panose="02040502050405020303" pitchFamily="18" charset="0"/>
                <a:cs typeface="Arial" panose="020B0604020202020204" pitchFamily="34" charset="0"/>
              </a:rPr>
              <a:t>Nosema</a:t>
            </a:r>
            <a:r>
              <a:rPr lang="es-ES" sz="2400" b="1" i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atin typeface="Georgia" panose="02040502050405020303" pitchFamily="18" charset="0"/>
                <a:cs typeface="Arial" panose="020B0604020202020204" pitchFamily="34" charset="0"/>
              </a:rPr>
              <a:t>ceranae</a:t>
            </a:r>
            <a:r>
              <a:rPr lang="es-ES" sz="2400" b="1" i="1" dirty="0"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virus</a:t>
            </a:r>
            <a:r>
              <a:rPr lang="es-ES" sz="2400" b="1" i="1" dirty="0">
                <a:latin typeface="Georgia" panose="02040502050405020303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09254-23F6-9446-5CC2-18A060036A2A}"/>
              </a:ext>
            </a:extLst>
          </p:cNvPr>
          <p:cNvSpPr txBox="1"/>
          <p:nvPr/>
        </p:nvSpPr>
        <p:spPr>
          <a:xfrm>
            <a:off x="1344168" y="4090416"/>
            <a:ext cx="10012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cs typeface="Arial" panose="020B0604020202020204" pitchFamily="34" charset="0"/>
              </a:rPr>
              <a:t>Naug</a:t>
            </a:r>
            <a:r>
              <a:rPr lang="en-US" b="1" dirty="0">
                <a:latin typeface="Georgia" panose="02040502050405020303" pitchFamily="18" charset="0"/>
                <a:cs typeface="Arial" panose="020B0604020202020204" pitchFamily="34" charset="0"/>
              </a:rPr>
              <a:t> D. 2009. Nutritional stress due to habitat loss may explain recent honeybee colony collapses. Biological Conservation 142: 2369–2372.</a:t>
            </a:r>
          </a:p>
          <a:p>
            <a:endParaRPr lang="en-US" b="1" i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Georgia" panose="02040502050405020303" pitchFamily="18" charset="0"/>
                <a:cs typeface="Arial" panose="020B0604020202020204" pitchFamily="34" charset="0"/>
              </a:rPr>
              <a:t>I discuss how increasing loss of foraging resources could be synergistically acting with emerging diseases to stress honeybee populations…</a:t>
            </a:r>
          </a:p>
          <a:p>
            <a:endParaRPr lang="es-ES" b="1" i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B46726-58DC-C505-E1B5-B09382686358}"/>
              </a:ext>
            </a:extLst>
          </p:cNvPr>
          <p:cNvSpPr txBox="1"/>
          <p:nvPr/>
        </p:nvSpPr>
        <p:spPr>
          <a:xfrm>
            <a:off x="146304" y="374904"/>
            <a:ext cx="119146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Dussaubat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C, Brunet J-L,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Higes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M,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Colbourne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JK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Lopez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J, et al. (2012)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Gut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pathology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and responses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microsporidium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Nosema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ceranae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honey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bee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Apis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mellifera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PLoS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ONE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7(5): e37017. doi:10.1371/journal.pone.0037017: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Finally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, a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dramatic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effect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microsporidia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infection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inhibition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genes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involved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homeostasis and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renewal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intestinal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tissues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Wnt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signaling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pathway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), a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phenomenon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confirmed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histological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level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This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tissue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degeneration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prevention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gut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epithelium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renewal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may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explain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early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bee</a:t>
            </a: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death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362F8E-1CFD-6E46-E8E0-C1BE6A8E7514}"/>
              </a:ext>
            </a:extLst>
          </p:cNvPr>
          <p:cNvSpPr txBox="1"/>
          <p:nvPr/>
        </p:nvSpPr>
        <p:spPr>
          <a:xfrm>
            <a:off x="210312" y="3044952"/>
            <a:ext cx="11850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" eaLnBrk="0" hangingPunct="0"/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SANDIONIGI</a:t>
            </a:r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et al. 2015. Towards a better understanding of </a:t>
            </a:r>
            <a:r>
              <a:rPr lang="en-US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Apis mellifera </a:t>
            </a:r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and </a:t>
            </a:r>
            <a:r>
              <a:rPr lang="en-US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Varroa destructor </a:t>
            </a:r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microbiomes: introducing ‘</a:t>
            </a:r>
            <a:r>
              <a:rPr lang="en-US" sz="1800" baseline="-25000" dirty="0" err="1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PHYLOH</a:t>
            </a:r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’ as a novel phylogenetic diversity analysis tool.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3970"/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Molecular Ecology Resources (2015) 15, 697–710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3970"/>
            <a:r>
              <a:rPr lang="en-US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3970" eaLnBrk="0" hangingPunct="0"/>
            <a:r>
              <a:rPr lang="en-US" sz="1800" b="1" i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Our results showed a dramatic change of the honeybee microbiome when varroa occurs, suggesting that this parasite is able to influence host microbiome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s-E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FEB538-9836-5005-8C75-9E913CCB6254}"/>
              </a:ext>
            </a:extLst>
          </p:cNvPr>
          <p:cNvSpPr txBox="1"/>
          <p:nvPr/>
        </p:nvSpPr>
        <p:spPr>
          <a:xfrm>
            <a:off x="619599" y="1145893"/>
            <a:ext cx="28678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Microbioma de la abeja y de su parásito </a:t>
            </a:r>
            <a:r>
              <a:rPr lang="es-ES" sz="2400" b="1" dirty="0" err="1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Varroa</a:t>
            </a:r>
            <a:r>
              <a:rPr lang="es-ES" sz="2400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Efectos de la infestación de </a:t>
            </a:r>
            <a:r>
              <a:rPr lang="es-ES" sz="2400" b="1" dirty="0" err="1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Varroa</a:t>
            </a:r>
            <a:r>
              <a:rPr lang="es-ES" sz="2400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en la abeja.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A. </a:t>
            </a:r>
            <a:r>
              <a:rPr lang="en-US" sz="1600" dirty="0" err="1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SANDIONIGI</a:t>
            </a:r>
            <a:r>
              <a:rPr lang="en-US" sz="16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et al. 2015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68EED86-BFC8-8207-AE12-DAB5124BEF28}"/>
              </a:ext>
            </a:extLst>
          </p:cNvPr>
          <p:cNvGrpSpPr>
            <a:grpSpLocks/>
          </p:cNvGrpSpPr>
          <p:nvPr/>
        </p:nvGrpSpPr>
        <p:grpSpPr bwMode="auto">
          <a:xfrm>
            <a:off x="4133089" y="288654"/>
            <a:ext cx="6958584" cy="5587391"/>
            <a:chOff x="0" y="5"/>
            <a:chExt cx="3729" cy="6104"/>
          </a:xfrm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25E4E34A-8711-7859-B9E6-CEE620DE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6056"/>
              <a:ext cx="975" cy="20"/>
            </a:xfrm>
            <a:custGeom>
              <a:avLst/>
              <a:gdLst>
                <a:gd name="T0" fmla="*/ 0 w 975"/>
                <a:gd name="T1" fmla="*/ 0 h 20"/>
                <a:gd name="T2" fmla="*/ 974 w 97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5" h="20">
                  <a:moveTo>
                    <a:pt x="0" y="0"/>
                  </a:moveTo>
                  <a:lnTo>
                    <a:pt x="974" y="0"/>
                  </a:lnTo>
                </a:path>
              </a:pathLst>
            </a:custGeom>
            <a:noFill/>
            <a:ln w="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685E6B6A-382E-76A9-9FD9-5B0478B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5534"/>
              <a:ext cx="975" cy="517"/>
            </a:xfrm>
            <a:custGeom>
              <a:avLst/>
              <a:gdLst>
                <a:gd name="T0" fmla="*/ 0 w 975"/>
                <a:gd name="T1" fmla="*/ 516 h 517"/>
                <a:gd name="T2" fmla="*/ 974 w 975"/>
                <a:gd name="T3" fmla="*/ 516 h 517"/>
                <a:gd name="T4" fmla="*/ 974 w 975"/>
                <a:gd name="T5" fmla="*/ 0 h 517"/>
                <a:gd name="T6" fmla="*/ 0 w 975"/>
                <a:gd name="T7" fmla="*/ 0 h 517"/>
                <a:gd name="T8" fmla="*/ 0 w 975"/>
                <a:gd name="T9" fmla="*/ 51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517">
                  <a:moveTo>
                    <a:pt x="0" y="516"/>
                  </a:moveTo>
                  <a:lnTo>
                    <a:pt x="974" y="51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5FD474BF-919D-438E-A400-5EB06D0B1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5342"/>
              <a:ext cx="975" cy="192"/>
            </a:xfrm>
            <a:custGeom>
              <a:avLst/>
              <a:gdLst>
                <a:gd name="T0" fmla="*/ 0 w 975"/>
                <a:gd name="T1" fmla="*/ 191 h 192"/>
                <a:gd name="T2" fmla="*/ 974 w 975"/>
                <a:gd name="T3" fmla="*/ 191 h 192"/>
                <a:gd name="T4" fmla="*/ 974 w 975"/>
                <a:gd name="T5" fmla="*/ 0 h 192"/>
                <a:gd name="T6" fmla="*/ 0 w 975"/>
                <a:gd name="T7" fmla="*/ 0 h 192"/>
                <a:gd name="T8" fmla="*/ 0 w 975"/>
                <a:gd name="T9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92">
                  <a:moveTo>
                    <a:pt x="0" y="191"/>
                  </a:moveTo>
                  <a:lnTo>
                    <a:pt x="974" y="191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2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62771F28-4B9A-92C6-EE89-D08FE7BA9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5106"/>
              <a:ext cx="975" cy="237"/>
            </a:xfrm>
            <a:custGeom>
              <a:avLst/>
              <a:gdLst>
                <a:gd name="T0" fmla="*/ 0 w 975"/>
                <a:gd name="T1" fmla="*/ 236 h 237"/>
                <a:gd name="T2" fmla="*/ 974 w 975"/>
                <a:gd name="T3" fmla="*/ 236 h 237"/>
                <a:gd name="T4" fmla="*/ 974 w 975"/>
                <a:gd name="T5" fmla="*/ 0 h 237"/>
                <a:gd name="T6" fmla="*/ 0 w 975"/>
                <a:gd name="T7" fmla="*/ 0 h 237"/>
                <a:gd name="T8" fmla="*/ 0 w 975"/>
                <a:gd name="T9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37">
                  <a:moveTo>
                    <a:pt x="0" y="236"/>
                  </a:moveTo>
                  <a:lnTo>
                    <a:pt x="974" y="23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43D74BC0-4116-2302-42F3-0D2A2999B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4919"/>
              <a:ext cx="975" cy="187"/>
            </a:xfrm>
            <a:custGeom>
              <a:avLst/>
              <a:gdLst>
                <a:gd name="T0" fmla="*/ 0 w 975"/>
                <a:gd name="T1" fmla="*/ 186 h 187"/>
                <a:gd name="T2" fmla="*/ 974 w 975"/>
                <a:gd name="T3" fmla="*/ 186 h 187"/>
                <a:gd name="T4" fmla="*/ 974 w 975"/>
                <a:gd name="T5" fmla="*/ 0 h 187"/>
                <a:gd name="T6" fmla="*/ 0 w 975"/>
                <a:gd name="T7" fmla="*/ 0 h 187"/>
                <a:gd name="T8" fmla="*/ 0 w 975"/>
                <a:gd name="T9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87">
                  <a:moveTo>
                    <a:pt x="0" y="186"/>
                  </a:moveTo>
                  <a:lnTo>
                    <a:pt x="974" y="18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81FBE272-C37F-3159-B7EA-ED62009FC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4324"/>
              <a:ext cx="975" cy="596"/>
            </a:xfrm>
            <a:custGeom>
              <a:avLst/>
              <a:gdLst>
                <a:gd name="T0" fmla="*/ 0 w 975"/>
                <a:gd name="T1" fmla="*/ 595 h 596"/>
                <a:gd name="T2" fmla="*/ 974 w 975"/>
                <a:gd name="T3" fmla="*/ 595 h 596"/>
                <a:gd name="T4" fmla="*/ 974 w 975"/>
                <a:gd name="T5" fmla="*/ 0 h 596"/>
                <a:gd name="T6" fmla="*/ 0 w 975"/>
                <a:gd name="T7" fmla="*/ 0 h 596"/>
                <a:gd name="T8" fmla="*/ 0 w 975"/>
                <a:gd name="T9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596">
                  <a:moveTo>
                    <a:pt x="0" y="595"/>
                  </a:moveTo>
                  <a:lnTo>
                    <a:pt x="974" y="595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956EFB0-9D8D-5738-113C-07EA0D1AB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4283"/>
              <a:ext cx="975" cy="42"/>
            </a:xfrm>
            <a:custGeom>
              <a:avLst/>
              <a:gdLst>
                <a:gd name="T0" fmla="*/ 0 w 975"/>
                <a:gd name="T1" fmla="*/ 41 h 42"/>
                <a:gd name="T2" fmla="*/ 974 w 975"/>
                <a:gd name="T3" fmla="*/ 41 h 42"/>
                <a:gd name="T4" fmla="*/ 974 w 975"/>
                <a:gd name="T5" fmla="*/ 0 h 42"/>
                <a:gd name="T6" fmla="*/ 0 w 975"/>
                <a:gd name="T7" fmla="*/ 0 h 42"/>
                <a:gd name="T8" fmla="*/ 0 w 975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2">
                  <a:moveTo>
                    <a:pt x="0" y="41"/>
                  </a:moveTo>
                  <a:lnTo>
                    <a:pt x="974" y="41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B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6BE24E4A-6182-91C7-00E8-DFA668E0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4282"/>
              <a:ext cx="975" cy="20"/>
            </a:xfrm>
            <a:custGeom>
              <a:avLst/>
              <a:gdLst>
                <a:gd name="T0" fmla="*/ 0 w 975"/>
                <a:gd name="T1" fmla="*/ 0 h 20"/>
                <a:gd name="T2" fmla="*/ 974 w 97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5" h="20">
                  <a:moveTo>
                    <a:pt x="0" y="0"/>
                  </a:moveTo>
                  <a:lnTo>
                    <a:pt x="974" y="0"/>
                  </a:lnTo>
                </a:path>
              </a:pathLst>
            </a:custGeom>
            <a:noFill/>
            <a:ln w="711">
              <a:solidFill>
                <a:srgbClr val="F399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57CFAD6D-5EFA-7E06-D6E3-1F218582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3064"/>
              <a:ext cx="975" cy="1218"/>
            </a:xfrm>
            <a:custGeom>
              <a:avLst/>
              <a:gdLst>
                <a:gd name="T0" fmla="*/ 0 w 975"/>
                <a:gd name="T1" fmla="*/ 1217 h 1218"/>
                <a:gd name="T2" fmla="*/ 974 w 975"/>
                <a:gd name="T3" fmla="*/ 1217 h 1218"/>
                <a:gd name="T4" fmla="*/ 974 w 975"/>
                <a:gd name="T5" fmla="*/ 0 h 1218"/>
                <a:gd name="T6" fmla="*/ 0 w 975"/>
                <a:gd name="T7" fmla="*/ 0 h 1218"/>
                <a:gd name="T8" fmla="*/ 0 w 975"/>
                <a:gd name="T9" fmla="*/ 1217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218">
                  <a:moveTo>
                    <a:pt x="0" y="1217"/>
                  </a:moveTo>
                  <a:lnTo>
                    <a:pt x="974" y="1217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5D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F4D291B7-A65D-39F3-B6EF-B2CA01CB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991"/>
              <a:ext cx="975" cy="1074"/>
            </a:xfrm>
            <a:custGeom>
              <a:avLst/>
              <a:gdLst>
                <a:gd name="T0" fmla="*/ 0 w 975"/>
                <a:gd name="T1" fmla="*/ 1073 h 1074"/>
                <a:gd name="T2" fmla="*/ 974 w 975"/>
                <a:gd name="T3" fmla="*/ 1073 h 1074"/>
                <a:gd name="T4" fmla="*/ 974 w 975"/>
                <a:gd name="T5" fmla="*/ 0 h 1074"/>
                <a:gd name="T6" fmla="*/ 0 w 975"/>
                <a:gd name="T7" fmla="*/ 0 h 1074"/>
                <a:gd name="T8" fmla="*/ 0 w 975"/>
                <a:gd name="T9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074">
                  <a:moveTo>
                    <a:pt x="0" y="1073"/>
                  </a:moveTo>
                  <a:lnTo>
                    <a:pt x="974" y="1073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6B44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A4B58187-B2B6-B4D0-AC10-621E10DC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747"/>
              <a:ext cx="975" cy="245"/>
            </a:xfrm>
            <a:custGeom>
              <a:avLst/>
              <a:gdLst>
                <a:gd name="T0" fmla="*/ 0 w 975"/>
                <a:gd name="T1" fmla="*/ 244 h 245"/>
                <a:gd name="T2" fmla="*/ 974 w 975"/>
                <a:gd name="T3" fmla="*/ 244 h 245"/>
                <a:gd name="T4" fmla="*/ 974 w 975"/>
                <a:gd name="T5" fmla="*/ 0 h 245"/>
                <a:gd name="T6" fmla="*/ 0 w 975"/>
                <a:gd name="T7" fmla="*/ 0 h 245"/>
                <a:gd name="T8" fmla="*/ 0 w 975"/>
                <a:gd name="T9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45">
                  <a:moveTo>
                    <a:pt x="0" y="244"/>
                  </a:moveTo>
                  <a:lnTo>
                    <a:pt x="974" y="244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9EF535CA-AB00-9436-B9CC-3E176AAD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371"/>
              <a:ext cx="975" cy="376"/>
            </a:xfrm>
            <a:custGeom>
              <a:avLst/>
              <a:gdLst>
                <a:gd name="T0" fmla="*/ 0 w 975"/>
                <a:gd name="T1" fmla="*/ 375 h 376"/>
                <a:gd name="T2" fmla="*/ 974 w 975"/>
                <a:gd name="T3" fmla="*/ 375 h 376"/>
                <a:gd name="T4" fmla="*/ 974 w 975"/>
                <a:gd name="T5" fmla="*/ 0 h 376"/>
                <a:gd name="T6" fmla="*/ 0 w 975"/>
                <a:gd name="T7" fmla="*/ 0 h 376"/>
                <a:gd name="T8" fmla="*/ 0 w 975"/>
                <a:gd name="T9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376">
                  <a:moveTo>
                    <a:pt x="0" y="375"/>
                  </a:moveTo>
                  <a:lnTo>
                    <a:pt x="974" y="375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01F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D38D953C-B675-E2EA-C305-632937512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375"/>
              <a:ext cx="975" cy="996"/>
            </a:xfrm>
            <a:custGeom>
              <a:avLst/>
              <a:gdLst>
                <a:gd name="T0" fmla="*/ 0 w 975"/>
                <a:gd name="T1" fmla="*/ 995 h 996"/>
                <a:gd name="T2" fmla="*/ 974 w 975"/>
                <a:gd name="T3" fmla="*/ 995 h 996"/>
                <a:gd name="T4" fmla="*/ 974 w 975"/>
                <a:gd name="T5" fmla="*/ 0 h 996"/>
                <a:gd name="T6" fmla="*/ 0 w 975"/>
                <a:gd name="T7" fmla="*/ 0 h 996"/>
                <a:gd name="T8" fmla="*/ 0 w 975"/>
                <a:gd name="T9" fmla="*/ 995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996">
                  <a:moveTo>
                    <a:pt x="0" y="995"/>
                  </a:moveTo>
                  <a:lnTo>
                    <a:pt x="974" y="995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F79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9629BDE-FE2E-9EA1-F2C0-75DC350A5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14"/>
              <a:ext cx="975" cy="161"/>
            </a:xfrm>
            <a:custGeom>
              <a:avLst/>
              <a:gdLst>
                <a:gd name="T0" fmla="*/ 0 w 975"/>
                <a:gd name="T1" fmla="*/ 160 h 161"/>
                <a:gd name="T2" fmla="*/ 974 w 975"/>
                <a:gd name="T3" fmla="*/ 160 h 161"/>
                <a:gd name="T4" fmla="*/ 974 w 975"/>
                <a:gd name="T5" fmla="*/ 0 h 161"/>
                <a:gd name="T6" fmla="*/ 0 w 975"/>
                <a:gd name="T7" fmla="*/ 0 h 161"/>
                <a:gd name="T8" fmla="*/ 0 w 975"/>
                <a:gd name="T9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61">
                  <a:moveTo>
                    <a:pt x="0" y="160"/>
                  </a:moveTo>
                  <a:lnTo>
                    <a:pt x="974" y="160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7DA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FE6F9F42-4E9B-BE17-2F54-9AA5FE37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92"/>
              <a:ext cx="975" cy="23"/>
            </a:xfrm>
            <a:custGeom>
              <a:avLst/>
              <a:gdLst>
                <a:gd name="T0" fmla="*/ 0 w 975"/>
                <a:gd name="T1" fmla="*/ 22 h 23"/>
                <a:gd name="T2" fmla="*/ 974 w 975"/>
                <a:gd name="T3" fmla="*/ 22 h 23"/>
                <a:gd name="T4" fmla="*/ 974 w 975"/>
                <a:gd name="T5" fmla="*/ 0 h 23"/>
                <a:gd name="T6" fmla="*/ 0 w 975"/>
                <a:gd name="T7" fmla="*/ 0 h 23"/>
                <a:gd name="T8" fmla="*/ 0 w 975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3">
                  <a:moveTo>
                    <a:pt x="0" y="22"/>
                  </a:moveTo>
                  <a:lnTo>
                    <a:pt x="974" y="2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BC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733CD1E9-D21E-2FF2-C0F0-182FD36B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5"/>
              <a:ext cx="975" cy="188"/>
            </a:xfrm>
            <a:custGeom>
              <a:avLst/>
              <a:gdLst>
                <a:gd name="T0" fmla="*/ 0 w 975"/>
                <a:gd name="T1" fmla="*/ 187 h 188"/>
                <a:gd name="T2" fmla="*/ 974 w 975"/>
                <a:gd name="T3" fmla="*/ 187 h 188"/>
                <a:gd name="T4" fmla="*/ 974 w 975"/>
                <a:gd name="T5" fmla="*/ 0 h 188"/>
                <a:gd name="T6" fmla="*/ 0 w 975"/>
                <a:gd name="T7" fmla="*/ 0 h 188"/>
                <a:gd name="T8" fmla="*/ 0 w 975"/>
                <a:gd name="T9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88">
                  <a:moveTo>
                    <a:pt x="0" y="187"/>
                  </a:moveTo>
                  <a:lnTo>
                    <a:pt x="974" y="187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FC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67885612-374D-783D-9DB0-A50BC39F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" y="6037"/>
              <a:ext cx="975" cy="20"/>
            </a:xfrm>
            <a:custGeom>
              <a:avLst/>
              <a:gdLst>
                <a:gd name="T0" fmla="*/ 0 w 975"/>
                <a:gd name="T1" fmla="*/ 0 h 20"/>
                <a:gd name="T2" fmla="*/ 974 w 97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5" h="20">
                  <a:moveTo>
                    <a:pt x="0" y="0"/>
                  </a:moveTo>
                  <a:lnTo>
                    <a:pt x="974" y="0"/>
                  </a:lnTo>
                </a:path>
              </a:pathLst>
            </a:custGeom>
            <a:noFill/>
            <a:ln w="31419">
              <a:solidFill>
                <a:srgbClr val="9126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BA6AB226-CF67-C0C7-DE16-7F4BB0B1D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" y="6006"/>
              <a:ext cx="975" cy="20"/>
            </a:xfrm>
            <a:custGeom>
              <a:avLst/>
              <a:gdLst>
                <a:gd name="T0" fmla="*/ 0 w 975"/>
                <a:gd name="T1" fmla="*/ 0 h 20"/>
                <a:gd name="T2" fmla="*/ 974 w 97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5" h="20">
                  <a:moveTo>
                    <a:pt x="0" y="0"/>
                  </a:moveTo>
                  <a:lnTo>
                    <a:pt x="974" y="0"/>
                  </a:lnTo>
                </a:path>
              </a:pathLst>
            </a:custGeom>
            <a:noFill/>
            <a:ln w="7835">
              <a:solidFill>
                <a:srgbClr val="01F3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FE0B343B-7216-83AA-5B80-048ABA1A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" y="5"/>
              <a:ext cx="975" cy="5996"/>
            </a:xfrm>
            <a:custGeom>
              <a:avLst/>
              <a:gdLst>
                <a:gd name="T0" fmla="*/ 0 w 975"/>
                <a:gd name="T1" fmla="*/ 5995 h 5996"/>
                <a:gd name="T2" fmla="*/ 974 w 975"/>
                <a:gd name="T3" fmla="*/ 5995 h 5996"/>
                <a:gd name="T4" fmla="*/ 974 w 975"/>
                <a:gd name="T5" fmla="*/ 0 h 5996"/>
                <a:gd name="T6" fmla="*/ 0 w 975"/>
                <a:gd name="T7" fmla="*/ 0 h 5996"/>
                <a:gd name="T8" fmla="*/ 0 w 975"/>
                <a:gd name="T9" fmla="*/ 5995 h 5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5996">
                  <a:moveTo>
                    <a:pt x="0" y="5995"/>
                  </a:moveTo>
                  <a:lnTo>
                    <a:pt x="974" y="5995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5995"/>
                  </a:lnTo>
                  <a:close/>
                </a:path>
              </a:pathLst>
            </a:custGeom>
            <a:solidFill>
              <a:srgbClr val="7DA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61E6FEE9-315D-A8BE-D2A4-CBAD433B7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5638"/>
              <a:ext cx="975" cy="424"/>
            </a:xfrm>
            <a:custGeom>
              <a:avLst/>
              <a:gdLst>
                <a:gd name="T0" fmla="*/ 0 w 975"/>
                <a:gd name="T1" fmla="*/ 423 h 424"/>
                <a:gd name="T2" fmla="*/ 974 w 975"/>
                <a:gd name="T3" fmla="*/ 423 h 424"/>
                <a:gd name="T4" fmla="*/ 974 w 975"/>
                <a:gd name="T5" fmla="*/ 0 h 424"/>
                <a:gd name="T6" fmla="*/ 0 w 975"/>
                <a:gd name="T7" fmla="*/ 0 h 424"/>
                <a:gd name="T8" fmla="*/ 0 w 975"/>
                <a:gd name="T9" fmla="*/ 42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24">
                  <a:moveTo>
                    <a:pt x="0" y="423"/>
                  </a:moveTo>
                  <a:lnTo>
                    <a:pt x="974" y="423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D5636BC5-DD64-B4B6-1298-2CCCE5684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5528"/>
              <a:ext cx="975" cy="111"/>
            </a:xfrm>
            <a:custGeom>
              <a:avLst/>
              <a:gdLst>
                <a:gd name="T0" fmla="*/ 0 w 975"/>
                <a:gd name="T1" fmla="*/ 110 h 111"/>
                <a:gd name="T2" fmla="*/ 974 w 975"/>
                <a:gd name="T3" fmla="*/ 110 h 111"/>
                <a:gd name="T4" fmla="*/ 974 w 975"/>
                <a:gd name="T5" fmla="*/ 0 h 111"/>
                <a:gd name="T6" fmla="*/ 0 w 975"/>
                <a:gd name="T7" fmla="*/ 0 h 111"/>
                <a:gd name="T8" fmla="*/ 0 w 975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11">
                  <a:moveTo>
                    <a:pt x="0" y="110"/>
                  </a:moveTo>
                  <a:lnTo>
                    <a:pt x="974" y="110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A5791780-8598-64C8-207D-620B9023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5242"/>
              <a:ext cx="975" cy="287"/>
            </a:xfrm>
            <a:custGeom>
              <a:avLst/>
              <a:gdLst>
                <a:gd name="T0" fmla="*/ 0 w 975"/>
                <a:gd name="T1" fmla="*/ 286 h 287"/>
                <a:gd name="T2" fmla="*/ 974 w 975"/>
                <a:gd name="T3" fmla="*/ 286 h 287"/>
                <a:gd name="T4" fmla="*/ 974 w 975"/>
                <a:gd name="T5" fmla="*/ 0 h 287"/>
                <a:gd name="T6" fmla="*/ 0 w 975"/>
                <a:gd name="T7" fmla="*/ 0 h 287"/>
                <a:gd name="T8" fmla="*/ 0 w 975"/>
                <a:gd name="T9" fmla="*/ 28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87">
                  <a:moveTo>
                    <a:pt x="0" y="286"/>
                  </a:moveTo>
                  <a:lnTo>
                    <a:pt x="974" y="28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27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5E96A7F2-8D57-46D9-F393-DA193D78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4474"/>
              <a:ext cx="975" cy="769"/>
            </a:xfrm>
            <a:custGeom>
              <a:avLst/>
              <a:gdLst>
                <a:gd name="T0" fmla="*/ 0 w 975"/>
                <a:gd name="T1" fmla="*/ 768 h 769"/>
                <a:gd name="T2" fmla="*/ 974 w 975"/>
                <a:gd name="T3" fmla="*/ 768 h 769"/>
                <a:gd name="T4" fmla="*/ 974 w 975"/>
                <a:gd name="T5" fmla="*/ 0 h 769"/>
                <a:gd name="T6" fmla="*/ 0 w 975"/>
                <a:gd name="T7" fmla="*/ 0 h 769"/>
                <a:gd name="T8" fmla="*/ 0 w 975"/>
                <a:gd name="T9" fmla="*/ 76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769">
                  <a:moveTo>
                    <a:pt x="0" y="768"/>
                  </a:moveTo>
                  <a:lnTo>
                    <a:pt x="974" y="768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FA93A24B-A8A9-0692-CFCC-F3C0905A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4381"/>
              <a:ext cx="975" cy="93"/>
            </a:xfrm>
            <a:custGeom>
              <a:avLst/>
              <a:gdLst>
                <a:gd name="T0" fmla="*/ 0 w 975"/>
                <a:gd name="T1" fmla="*/ 92 h 93"/>
                <a:gd name="T2" fmla="*/ 974 w 975"/>
                <a:gd name="T3" fmla="*/ 92 h 93"/>
                <a:gd name="T4" fmla="*/ 974 w 975"/>
                <a:gd name="T5" fmla="*/ 0 h 93"/>
                <a:gd name="T6" fmla="*/ 0 w 975"/>
                <a:gd name="T7" fmla="*/ 0 h 93"/>
                <a:gd name="T8" fmla="*/ 0 w 975"/>
                <a:gd name="T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93">
                  <a:moveTo>
                    <a:pt x="0" y="92"/>
                  </a:moveTo>
                  <a:lnTo>
                    <a:pt x="974" y="9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10BE68D0-F015-2D58-5D3B-41CB8E85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205"/>
              <a:ext cx="975" cy="1177"/>
            </a:xfrm>
            <a:custGeom>
              <a:avLst/>
              <a:gdLst>
                <a:gd name="T0" fmla="*/ 0 w 975"/>
                <a:gd name="T1" fmla="*/ 1176 h 1177"/>
                <a:gd name="T2" fmla="*/ 974 w 975"/>
                <a:gd name="T3" fmla="*/ 1176 h 1177"/>
                <a:gd name="T4" fmla="*/ 974 w 975"/>
                <a:gd name="T5" fmla="*/ 0 h 1177"/>
                <a:gd name="T6" fmla="*/ 0 w 975"/>
                <a:gd name="T7" fmla="*/ 0 h 1177"/>
                <a:gd name="T8" fmla="*/ 0 w 975"/>
                <a:gd name="T9" fmla="*/ 1176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177">
                  <a:moveTo>
                    <a:pt x="0" y="1176"/>
                  </a:moveTo>
                  <a:lnTo>
                    <a:pt x="974" y="117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17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6F32D5D5-20A7-210F-562A-6558CE5CE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976"/>
              <a:ext cx="975" cy="229"/>
            </a:xfrm>
            <a:custGeom>
              <a:avLst/>
              <a:gdLst>
                <a:gd name="T0" fmla="*/ 0 w 975"/>
                <a:gd name="T1" fmla="*/ 228 h 229"/>
                <a:gd name="T2" fmla="*/ 974 w 975"/>
                <a:gd name="T3" fmla="*/ 228 h 229"/>
                <a:gd name="T4" fmla="*/ 974 w 975"/>
                <a:gd name="T5" fmla="*/ 0 h 229"/>
                <a:gd name="T6" fmla="*/ 0 w 975"/>
                <a:gd name="T7" fmla="*/ 0 h 229"/>
                <a:gd name="T8" fmla="*/ 0 w 975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29">
                  <a:moveTo>
                    <a:pt x="0" y="228"/>
                  </a:moveTo>
                  <a:lnTo>
                    <a:pt x="974" y="228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B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D6EA98AC-3E84-6BF1-DE04-059EF060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667"/>
              <a:ext cx="975" cy="309"/>
            </a:xfrm>
            <a:custGeom>
              <a:avLst/>
              <a:gdLst>
                <a:gd name="T0" fmla="*/ 0 w 975"/>
                <a:gd name="T1" fmla="*/ 309 h 309"/>
                <a:gd name="T2" fmla="*/ 974 w 975"/>
                <a:gd name="T3" fmla="*/ 309 h 309"/>
                <a:gd name="T4" fmla="*/ 974 w 975"/>
                <a:gd name="T5" fmla="*/ 0 h 309"/>
                <a:gd name="T6" fmla="*/ 0 w 975"/>
                <a:gd name="T7" fmla="*/ 0 h 309"/>
                <a:gd name="T8" fmla="*/ 0 w 975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309">
                  <a:moveTo>
                    <a:pt x="0" y="309"/>
                  </a:moveTo>
                  <a:lnTo>
                    <a:pt x="974" y="309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39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E2610644-3B5E-1AA3-071B-23FDF86E7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611"/>
              <a:ext cx="975" cy="56"/>
            </a:xfrm>
            <a:custGeom>
              <a:avLst/>
              <a:gdLst>
                <a:gd name="T0" fmla="*/ 0 w 975"/>
                <a:gd name="T1" fmla="*/ 55 h 56"/>
                <a:gd name="T2" fmla="*/ 974 w 975"/>
                <a:gd name="T3" fmla="*/ 55 h 56"/>
                <a:gd name="T4" fmla="*/ 974 w 975"/>
                <a:gd name="T5" fmla="*/ 0 h 56"/>
                <a:gd name="T6" fmla="*/ 0 w 975"/>
                <a:gd name="T7" fmla="*/ 0 h 56"/>
                <a:gd name="T8" fmla="*/ 0 w 975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56">
                  <a:moveTo>
                    <a:pt x="0" y="55"/>
                  </a:moveTo>
                  <a:lnTo>
                    <a:pt x="974" y="55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5D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DA46F0EA-025A-0FDC-3172-9BBD1D3E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153"/>
              <a:ext cx="975" cy="459"/>
            </a:xfrm>
            <a:custGeom>
              <a:avLst/>
              <a:gdLst>
                <a:gd name="T0" fmla="*/ 0 w 975"/>
                <a:gd name="T1" fmla="*/ 458 h 459"/>
                <a:gd name="T2" fmla="*/ 974 w 975"/>
                <a:gd name="T3" fmla="*/ 458 h 459"/>
                <a:gd name="T4" fmla="*/ 974 w 975"/>
                <a:gd name="T5" fmla="*/ 0 h 459"/>
                <a:gd name="T6" fmla="*/ 0 w 975"/>
                <a:gd name="T7" fmla="*/ 0 h 459"/>
                <a:gd name="T8" fmla="*/ 0 w 975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59">
                  <a:moveTo>
                    <a:pt x="0" y="458"/>
                  </a:moveTo>
                  <a:lnTo>
                    <a:pt x="974" y="458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6B44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3" name="Freeform 62">
              <a:extLst>
                <a:ext uri="{FF2B5EF4-FFF2-40B4-BE49-F238E27FC236}">
                  <a16:creationId xmlns:a16="http://schemas.microsoft.com/office/drawing/2014/main" id="{FE43B86E-6988-DF2D-8852-C31896892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601"/>
              <a:ext cx="975" cy="552"/>
            </a:xfrm>
            <a:custGeom>
              <a:avLst/>
              <a:gdLst>
                <a:gd name="T0" fmla="*/ 0 w 975"/>
                <a:gd name="T1" fmla="*/ 551 h 552"/>
                <a:gd name="T2" fmla="*/ 974 w 975"/>
                <a:gd name="T3" fmla="*/ 551 h 552"/>
                <a:gd name="T4" fmla="*/ 974 w 975"/>
                <a:gd name="T5" fmla="*/ 0 h 552"/>
                <a:gd name="T6" fmla="*/ 0 w 975"/>
                <a:gd name="T7" fmla="*/ 0 h 552"/>
                <a:gd name="T8" fmla="*/ 0 w 975"/>
                <a:gd name="T9" fmla="*/ 55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552">
                  <a:moveTo>
                    <a:pt x="0" y="551"/>
                  </a:moveTo>
                  <a:lnTo>
                    <a:pt x="974" y="551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E25E837C-E470-5D01-308F-1E9A3CDD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075"/>
              <a:ext cx="975" cy="527"/>
            </a:xfrm>
            <a:custGeom>
              <a:avLst/>
              <a:gdLst>
                <a:gd name="T0" fmla="*/ 0 w 975"/>
                <a:gd name="T1" fmla="*/ 526 h 527"/>
                <a:gd name="T2" fmla="*/ 974 w 975"/>
                <a:gd name="T3" fmla="*/ 526 h 527"/>
                <a:gd name="T4" fmla="*/ 974 w 975"/>
                <a:gd name="T5" fmla="*/ 0 h 527"/>
                <a:gd name="T6" fmla="*/ 0 w 975"/>
                <a:gd name="T7" fmla="*/ 0 h 527"/>
                <a:gd name="T8" fmla="*/ 0 w 975"/>
                <a:gd name="T9" fmla="*/ 52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527">
                  <a:moveTo>
                    <a:pt x="0" y="526"/>
                  </a:moveTo>
                  <a:lnTo>
                    <a:pt x="974" y="52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01F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5" name="Freeform 64">
              <a:extLst>
                <a:ext uri="{FF2B5EF4-FFF2-40B4-BE49-F238E27FC236}">
                  <a16:creationId xmlns:a16="http://schemas.microsoft.com/office/drawing/2014/main" id="{FEDBF3E4-35E1-56E4-EE08-3A9847DB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808"/>
              <a:ext cx="975" cy="267"/>
            </a:xfrm>
            <a:custGeom>
              <a:avLst/>
              <a:gdLst>
                <a:gd name="T0" fmla="*/ 0 w 975"/>
                <a:gd name="T1" fmla="*/ 266 h 267"/>
                <a:gd name="T2" fmla="*/ 974 w 975"/>
                <a:gd name="T3" fmla="*/ 266 h 267"/>
                <a:gd name="T4" fmla="*/ 974 w 975"/>
                <a:gd name="T5" fmla="*/ 0 h 267"/>
                <a:gd name="T6" fmla="*/ 0 w 975"/>
                <a:gd name="T7" fmla="*/ 0 h 267"/>
                <a:gd name="T8" fmla="*/ 0 w 975"/>
                <a:gd name="T9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67">
                  <a:moveTo>
                    <a:pt x="0" y="266"/>
                  </a:moveTo>
                  <a:lnTo>
                    <a:pt x="974" y="26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79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6" name="Freeform 65">
              <a:extLst>
                <a:ext uri="{FF2B5EF4-FFF2-40B4-BE49-F238E27FC236}">
                  <a16:creationId xmlns:a16="http://schemas.microsoft.com/office/drawing/2014/main" id="{058E8EB3-11A7-42AA-156D-09175679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666"/>
              <a:ext cx="975" cy="143"/>
            </a:xfrm>
            <a:custGeom>
              <a:avLst/>
              <a:gdLst>
                <a:gd name="T0" fmla="*/ 0 w 975"/>
                <a:gd name="T1" fmla="*/ 142 h 143"/>
                <a:gd name="T2" fmla="*/ 974 w 975"/>
                <a:gd name="T3" fmla="*/ 142 h 143"/>
                <a:gd name="T4" fmla="*/ 974 w 975"/>
                <a:gd name="T5" fmla="*/ 0 h 143"/>
                <a:gd name="T6" fmla="*/ 0 w 975"/>
                <a:gd name="T7" fmla="*/ 0 h 143"/>
                <a:gd name="T8" fmla="*/ 0 w 975"/>
                <a:gd name="T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143">
                  <a:moveTo>
                    <a:pt x="0" y="142"/>
                  </a:moveTo>
                  <a:lnTo>
                    <a:pt x="974" y="14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7DA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7A576B1A-7F73-124F-773E-2056B8ABD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71"/>
              <a:ext cx="975" cy="295"/>
            </a:xfrm>
            <a:custGeom>
              <a:avLst/>
              <a:gdLst>
                <a:gd name="T0" fmla="*/ 0 w 975"/>
                <a:gd name="T1" fmla="*/ 294 h 295"/>
                <a:gd name="T2" fmla="*/ 974 w 975"/>
                <a:gd name="T3" fmla="*/ 294 h 295"/>
                <a:gd name="T4" fmla="*/ 974 w 975"/>
                <a:gd name="T5" fmla="*/ 0 h 295"/>
                <a:gd name="T6" fmla="*/ 0 w 975"/>
                <a:gd name="T7" fmla="*/ 0 h 295"/>
                <a:gd name="T8" fmla="*/ 0 w 975"/>
                <a:gd name="T9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295">
                  <a:moveTo>
                    <a:pt x="0" y="294"/>
                  </a:moveTo>
                  <a:lnTo>
                    <a:pt x="974" y="294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BC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8" name="Freeform 67">
              <a:extLst>
                <a:ext uri="{FF2B5EF4-FFF2-40B4-BE49-F238E27FC236}">
                  <a16:creationId xmlns:a16="http://schemas.microsoft.com/office/drawing/2014/main" id="{7C55F6CF-0FDA-517F-B590-1251AA34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5"/>
              <a:ext cx="975" cy="367"/>
            </a:xfrm>
            <a:custGeom>
              <a:avLst/>
              <a:gdLst>
                <a:gd name="T0" fmla="*/ 0 w 975"/>
                <a:gd name="T1" fmla="*/ 366 h 367"/>
                <a:gd name="T2" fmla="*/ 974 w 975"/>
                <a:gd name="T3" fmla="*/ 366 h 367"/>
                <a:gd name="T4" fmla="*/ 974 w 975"/>
                <a:gd name="T5" fmla="*/ 0 h 367"/>
                <a:gd name="T6" fmla="*/ 0 w 975"/>
                <a:gd name="T7" fmla="*/ 0 h 367"/>
                <a:gd name="T8" fmla="*/ 0 w 975"/>
                <a:gd name="T9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367">
                  <a:moveTo>
                    <a:pt x="0" y="366"/>
                  </a:moveTo>
                  <a:lnTo>
                    <a:pt x="974" y="366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7FC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E4672A94-BFA7-2E87-32B5-DF4687DC3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6080"/>
              <a:ext cx="3531" cy="20"/>
            </a:xfrm>
            <a:custGeom>
              <a:avLst/>
              <a:gdLst>
                <a:gd name="T0" fmla="*/ 0 w 3531"/>
                <a:gd name="T1" fmla="*/ 0 h 20"/>
                <a:gd name="T2" fmla="*/ 3530 w 353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31" h="20">
                  <a:moveTo>
                    <a:pt x="0" y="0"/>
                  </a:moveTo>
                  <a:lnTo>
                    <a:pt x="3530" y="0"/>
                  </a:lnTo>
                </a:path>
              </a:pathLst>
            </a:custGeom>
            <a:noFill/>
            <a:ln w="2240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40" name="Freeform 69">
              <a:extLst>
                <a:ext uri="{FF2B5EF4-FFF2-40B4-BE49-F238E27FC236}">
                  <a16:creationId xmlns:a16="http://schemas.microsoft.com/office/drawing/2014/main" id="{DF0FFB6D-1F6D-66ED-BFE1-24AF1676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" y="17"/>
              <a:ext cx="20" cy="6070"/>
            </a:xfrm>
            <a:custGeom>
              <a:avLst/>
              <a:gdLst>
                <a:gd name="T0" fmla="*/ 0 w 20"/>
                <a:gd name="T1" fmla="*/ 0 h 6070"/>
                <a:gd name="T2" fmla="*/ 0 w 20"/>
                <a:gd name="T3" fmla="*/ 6069 h 6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070">
                  <a:moveTo>
                    <a:pt x="0" y="0"/>
                  </a:moveTo>
                  <a:lnTo>
                    <a:pt x="0" y="6069"/>
                  </a:lnTo>
                </a:path>
              </a:pathLst>
            </a:custGeom>
            <a:noFill/>
            <a:ln w="223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55D6B7D6-FEA0-7DB2-CB75-26C3DF343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52"/>
              <a:ext cx="213" cy="20"/>
            </a:xfrm>
            <a:custGeom>
              <a:avLst/>
              <a:gdLst>
                <a:gd name="T0" fmla="*/ 0 w 213"/>
                <a:gd name="T1" fmla="*/ 0 h 20"/>
                <a:gd name="T2" fmla="*/ 212 w 213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" h="20">
                  <a:moveTo>
                    <a:pt x="0" y="0"/>
                  </a:moveTo>
                  <a:lnTo>
                    <a:pt x="212" y="0"/>
                  </a:lnTo>
                </a:path>
              </a:pathLst>
            </a:custGeom>
            <a:noFill/>
            <a:ln w="223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EE0DE892-3AED-5AFC-7625-2421DCD3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1535"/>
              <a:ext cx="108" cy="20"/>
            </a:xfrm>
            <a:custGeom>
              <a:avLst/>
              <a:gdLst>
                <a:gd name="T0" fmla="*/ 0 w 108"/>
                <a:gd name="T1" fmla="*/ 0 h 20"/>
                <a:gd name="T2" fmla="*/ 107 w 10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" h="20">
                  <a:moveTo>
                    <a:pt x="0" y="0"/>
                  </a:moveTo>
                  <a:lnTo>
                    <a:pt x="107" y="0"/>
                  </a:lnTo>
                </a:path>
              </a:pathLst>
            </a:custGeom>
            <a:noFill/>
            <a:ln w="11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43" name="Freeform 72">
              <a:extLst>
                <a:ext uri="{FF2B5EF4-FFF2-40B4-BE49-F238E27FC236}">
                  <a16:creationId xmlns:a16="http://schemas.microsoft.com/office/drawing/2014/main" id="{4BF1836C-36F8-98BE-59D2-00CF70D1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" y="4570"/>
              <a:ext cx="108" cy="20"/>
            </a:xfrm>
            <a:custGeom>
              <a:avLst/>
              <a:gdLst>
                <a:gd name="T0" fmla="*/ 0 w 108"/>
                <a:gd name="T1" fmla="*/ 0 h 20"/>
                <a:gd name="T2" fmla="*/ 107 w 10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" h="20">
                  <a:moveTo>
                    <a:pt x="0" y="0"/>
                  </a:moveTo>
                  <a:lnTo>
                    <a:pt x="107" y="0"/>
                  </a:lnTo>
                </a:path>
              </a:pathLst>
            </a:custGeom>
            <a:noFill/>
            <a:ln w="11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A46B809F-327B-20D3-7BAA-630730577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" y="10"/>
              <a:ext cx="140" cy="20"/>
            </a:xfrm>
            <a:custGeom>
              <a:avLst/>
              <a:gdLst>
                <a:gd name="T0" fmla="*/ 0 w 140"/>
                <a:gd name="T1" fmla="*/ 0 h 20"/>
                <a:gd name="T2" fmla="*/ 139 w 14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20">
                  <a:moveTo>
                    <a:pt x="0" y="0"/>
                  </a:move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45" name="Freeform 74">
              <a:extLst>
                <a:ext uri="{FF2B5EF4-FFF2-40B4-BE49-F238E27FC236}">
                  <a16:creationId xmlns:a16="http://schemas.microsoft.com/office/drawing/2014/main" id="{256B5CF9-A3F3-977B-5550-E87E7BC7B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" y="6089"/>
              <a:ext cx="108" cy="20"/>
            </a:xfrm>
            <a:custGeom>
              <a:avLst/>
              <a:gdLst>
                <a:gd name="T0" fmla="*/ 0 w 108"/>
                <a:gd name="T1" fmla="*/ 0 h 20"/>
                <a:gd name="T2" fmla="*/ 107 w 10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" h="20">
                  <a:moveTo>
                    <a:pt x="0" y="0"/>
                  </a:moveTo>
                  <a:lnTo>
                    <a:pt x="107" y="0"/>
                  </a:lnTo>
                </a:path>
              </a:pathLst>
            </a:custGeom>
            <a:noFill/>
            <a:ln w="11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7C8AB83-6318-0E05-1977-86D932AADC80}"/>
              </a:ext>
            </a:extLst>
          </p:cNvPr>
          <p:cNvSpPr txBox="1"/>
          <p:nvPr/>
        </p:nvSpPr>
        <p:spPr>
          <a:xfrm>
            <a:off x="5012968" y="5965674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larva sana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50FF090-38F7-2516-BB38-DC49CBF63733}"/>
              </a:ext>
            </a:extLst>
          </p:cNvPr>
          <p:cNvSpPr txBox="1"/>
          <p:nvPr/>
        </p:nvSpPr>
        <p:spPr>
          <a:xfrm>
            <a:off x="9155968" y="5964500"/>
            <a:ext cx="204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intestino de </a:t>
            </a:r>
            <a:r>
              <a:rPr lang="es-ES" dirty="0" err="1"/>
              <a:t>Varroa</a:t>
            </a:r>
            <a:endParaRPr lang="es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ABE6580-EED6-5119-CB81-52C770E43CFA}"/>
              </a:ext>
            </a:extLst>
          </p:cNvPr>
          <p:cNvSpPr txBox="1"/>
          <p:nvPr/>
        </p:nvSpPr>
        <p:spPr>
          <a:xfrm>
            <a:off x="7184633" y="591806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larva infestada por </a:t>
            </a:r>
            <a:r>
              <a:rPr lang="es-ES" dirty="0" err="1"/>
              <a:t>Varroa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15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522C1C4-5D2E-C3CF-363F-BC5C9E43F057}"/>
              </a:ext>
            </a:extLst>
          </p:cNvPr>
          <p:cNvSpPr txBox="1"/>
          <p:nvPr/>
        </p:nvSpPr>
        <p:spPr>
          <a:xfrm>
            <a:off x="420624" y="118872"/>
            <a:ext cx="11548872" cy="244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Dolezal AG, et al. 2019 Interacting stressors matter: diet quality and virus infection in honeybee health. R. Soc. open sci. 6: 181803.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http://dx.doi.org/10.1098/rsos.181803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" indent="-13970" eaLnBrk="0" hangingPunct="0"/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13970" indent="-13970" eaLnBrk="0" hangingPunct="0"/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we found that high-quality diets (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polyfloral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pollen and high-quality single source pollen) have the potential to reduce mortality in the face of infection with Israeli acute paralysis virus (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IAPV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). There was a significant interaction between diet and virus infection on mortality, even in the presence of high virus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titres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suggesting that good diets can help bees tolerate virus infection.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s-ES" dirty="0">
              <a:latin typeface="Georgia" panose="02040502050405020303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27929FD-7420-8363-663D-F1E67E07DF5A}"/>
              </a:ext>
            </a:extLst>
          </p:cNvPr>
          <p:cNvCxnSpPr/>
          <p:nvPr/>
        </p:nvCxnSpPr>
        <p:spPr>
          <a:xfrm>
            <a:off x="420624" y="1627632"/>
            <a:ext cx="8147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C2AD0C-C2A9-6A67-A4DD-3C8D80DB768C}"/>
              </a:ext>
            </a:extLst>
          </p:cNvPr>
          <p:cNvSpPr txBox="1"/>
          <p:nvPr/>
        </p:nvSpPr>
        <p:spPr>
          <a:xfrm>
            <a:off x="420624" y="2642616"/>
            <a:ext cx="11548872" cy="383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Castelli &amp; B. </a:t>
            </a:r>
            <a:r>
              <a:rPr lang="fr-FR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Branchiccela</a:t>
            </a:r>
            <a:r>
              <a:rPr lang="fr-FR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et al. 2020. 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Impact of nutritional stress on honeybee gut microbiota, immunity, and </a:t>
            </a:r>
            <a:r>
              <a:rPr lang="en-US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Nosema ceranae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infection. </a:t>
            </a:r>
            <a:r>
              <a:rPr lang="en-US" sz="1800" dirty="0">
                <a:solidFill>
                  <a:srgbClr val="13141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Microbial Ecology </a:t>
            </a:r>
            <a:r>
              <a:rPr lang="en-US" sz="18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https://doi.org/10.1007/s00248-020-01538-1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Honeybee colony may be affected by nutritional stress. This nutritional stress is related to the increase in monoculture areas which leads to a reduction of pollen </a:t>
            </a:r>
            <a:r>
              <a:rPr lang="en-US" sz="18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 and diversity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this study, we examined whether nutritional stress affects honeybee gut microbiota, bee immunity, and infection by Nosema ceranae, under laboratory conditions. 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Honeybees feed with Eucalyptus grandis pollen showed a </a:t>
            </a:r>
            <a:r>
              <a:rPr lang="en-US" sz="18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abundance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Lactobacillus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mellifer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Lactobacillus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(Firm-4 and Firm-5, respectively) and Bifidobacterium spp. and a higher abundance of Bartonella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than honeybees fed with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polyfloral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pollen. Besides the impact of nutritional stress on honeybee microbiota, </a:t>
            </a:r>
            <a:r>
              <a:rPr lang="en-US" sz="18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also decreased the expression levels of vitellogenin and genes associated to immunity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(glucose oxidase,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hymenoptaecin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lysozyme). Finally, </a:t>
            </a:r>
            <a:r>
              <a:rPr lang="en-US" sz="18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Eucalyptus grandis pollen favored the multiplication of Nosema ceranae.</a:t>
            </a: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8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90EBA2-D567-2A99-493A-6FF105C9440E}"/>
              </a:ext>
            </a:extLst>
          </p:cNvPr>
          <p:cNvSpPr txBox="1"/>
          <p:nvPr/>
        </p:nvSpPr>
        <p:spPr>
          <a:xfrm>
            <a:off x="173736" y="374904"/>
            <a:ext cx="11768328" cy="461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Tejerina </a:t>
            </a:r>
            <a:r>
              <a:rPr lang="es-E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M.R</a:t>
            </a: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&amp; Benítez-</a:t>
            </a:r>
            <a:r>
              <a:rPr lang="es-E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Ahrendts</a:t>
            </a: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M.R</a:t>
            </a: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&amp; </a:t>
            </a:r>
            <a:r>
              <a:rPr lang="es-E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Audisio</a:t>
            </a: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M.C</a:t>
            </a:r>
            <a:r>
              <a:rPr lang="es-E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2020. </a:t>
            </a:r>
            <a:r>
              <a:rPr lang="en-US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Lactobacillus </a:t>
            </a:r>
            <a:r>
              <a:rPr lang="en-US" sz="18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salivarius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A3iob reduces the incidence of </a:t>
            </a:r>
            <a:r>
              <a:rPr lang="en-US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Varroa destructor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Nosema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sp. in commercial apiaries located in the northwest of Argentina. Probiotics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Antimicrob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Proteins. 2020 Dec;12(4):1360-1369.</a:t>
            </a:r>
            <a:endParaRPr lang="es-E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Lactobacillus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salivarius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A3iob was administered to productive colonies belonging to commercial apiaries of small beekeepers (around 30–50 hives each one), from four departments of the province of Jujuy (Argentina):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Yala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Tilquiza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 Carmen, and Los Alisos. The incidence of Varroa destructor and Nosema spp., before and after winter, was monitored during 2 years of study (2014–2015). Depending on the geographical location of each apiary and the application time, a monthly dose of the bacteria (105 CFU/mL) reduced the levels of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varroasis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between 50 and 80%. Interestingly, L.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salivarius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A3iob cells remitted the percentage of the mites to undetectable values in an apiary treated with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flumethrin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(at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Yala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Yungas region). On the other hand, the spore levels of Nosema spp. in the lactobacilli-treated colonies also depended on the apiary and the year of application, but a significant decrease was mainly observed in the post-winter period. However, at Rivera (El Carmen’s department), no significant changes were detected in both parameters. These results obtained after 2 years of work suggest that delivering L. </a:t>
            </a:r>
            <a:r>
              <a:rPr lang="en-US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salivarius</a:t>
            </a: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A3iob cells to the bee colonies can become a new eco-friendly tool to cooperate with the control of these bees’ pests.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4238522-C841-3538-AE59-69C96628C1AC}"/>
              </a:ext>
            </a:extLst>
          </p:cNvPr>
          <p:cNvCxnSpPr/>
          <p:nvPr/>
        </p:nvCxnSpPr>
        <p:spPr>
          <a:xfrm>
            <a:off x="310896" y="4636008"/>
            <a:ext cx="11000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DF52E0B-7F31-EE01-21B8-725B08B4BA77}"/>
              </a:ext>
            </a:extLst>
          </p:cNvPr>
          <p:cNvCxnSpPr>
            <a:cxnSpLocks/>
          </p:cNvCxnSpPr>
          <p:nvPr/>
        </p:nvCxnSpPr>
        <p:spPr>
          <a:xfrm>
            <a:off x="10643616" y="4322064"/>
            <a:ext cx="1161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693C8E-BEBA-9E94-E9B1-6B4E365DE892}"/>
              </a:ext>
            </a:extLst>
          </p:cNvPr>
          <p:cNvCxnSpPr>
            <a:cxnSpLocks/>
          </p:cNvCxnSpPr>
          <p:nvPr/>
        </p:nvCxnSpPr>
        <p:spPr>
          <a:xfrm>
            <a:off x="274320" y="4956048"/>
            <a:ext cx="493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7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C5C0F3-41FC-3117-C497-780835A7F669}"/>
              </a:ext>
            </a:extLst>
          </p:cNvPr>
          <p:cNvSpPr txBox="1"/>
          <p:nvPr/>
        </p:nvSpPr>
        <p:spPr>
          <a:xfrm>
            <a:off x="68580" y="101023"/>
            <a:ext cx="1178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En definitiva, las investigaciones recientes nos están enseñando las relaciones siguientes: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1CF9405-B6CB-B147-9065-A908B69CEE65}"/>
              </a:ext>
            </a:extLst>
          </p:cNvPr>
          <p:cNvGrpSpPr/>
          <p:nvPr/>
        </p:nvGrpSpPr>
        <p:grpSpPr>
          <a:xfrm>
            <a:off x="3337560" y="2791286"/>
            <a:ext cx="2743200" cy="1463040"/>
            <a:chOff x="3179064" y="2762003"/>
            <a:chExt cx="2743200" cy="146304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2584C4B6-116F-B2D4-ED0D-EC83CBF79DEA}"/>
                </a:ext>
              </a:extLst>
            </p:cNvPr>
            <p:cNvSpPr/>
            <p:nvPr/>
          </p:nvSpPr>
          <p:spPr>
            <a:xfrm>
              <a:off x="3339084" y="2762003"/>
              <a:ext cx="242316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DA79192-7C01-CE2B-4B5F-64C81640CDD1}"/>
                </a:ext>
              </a:extLst>
            </p:cNvPr>
            <p:cNvSpPr txBox="1"/>
            <p:nvPr/>
          </p:nvSpPr>
          <p:spPr>
            <a:xfrm>
              <a:off x="3179064" y="3012928"/>
              <a:ext cx="27432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COLMENA:</a:t>
              </a:r>
            </a:p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defensa social e individual eficiente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8AAEB0-F654-56E0-458C-856BE969C348}"/>
              </a:ext>
            </a:extLst>
          </p:cNvPr>
          <p:cNvGrpSpPr/>
          <p:nvPr/>
        </p:nvGrpSpPr>
        <p:grpSpPr>
          <a:xfrm>
            <a:off x="820674" y="1108978"/>
            <a:ext cx="3352800" cy="1463040"/>
            <a:chOff x="2999994" y="1169918"/>
            <a:chExt cx="3352800" cy="146304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E04D3FD-182C-BFE4-6984-C407B3A6C1DA}"/>
                </a:ext>
              </a:extLst>
            </p:cNvPr>
            <p:cNvSpPr/>
            <p:nvPr/>
          </p:nvSpPr>
          <p:spPr>
            <a:xfrm>
              <a:off x="2999994" y="1169918"/>
              <a:ext cx="335280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F6C236D-8C88-DED9-4C66-380BE25FBAAA}"/>
                </a:ext>
              </a:extLst>
            </p:cNvPr>
            <p:cNvSpPr txBox="1"/>
            <p:nvPr/>
          </p:nvSpPr>
          <p:spPr>
            <a:xfrm>
              <a:off x="3081528" y="1589037"/>
              <a:ext cx="31272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diversidad genética elevada reina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EA5D3FC-AF0D-8A92-A9DA-15CE5A09115B}"/>
              </a:ext>
            </a:extLst>
          </p:cNvPr>
          <p:cNvGrpSpPr/>
          <p:nvPr/>
        </p:nvGrpSpPr>
        <p:grpSpPr>
          <a:xfrm>
            <a:off x="3073909" y="5042498"/>
            <a:ext cx="2441448" cy="1463040"/>
            <a:chOff x="3232404" y="4949514"/>
            <a:chExt cx="2441448" cy="146304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A2242D2-C2F1-F76A-4ED9-DC805B7B78B6}"/>
                </a:ext>
              </a:extLst>
            </p:cNvPr>
            <p:cNvSpPr/>
            <p:nvPr/>
          </p:nvSpPr>
          <p:spPr>
            <a:xfrm>
              <a:off x="3232404" y="4949514"/>
              <a:ext cx="242316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C552C78-BE1F-CC41-91F2-2EBB205C31A3}"/>
                </a:ext>
              </a:extLst>
            </p:cNvPr>
            <p:cNvSpPr txBox="1"/>
            <p:nvPr/>
          </p:nvSpPr>
          <p:spPr>
            <a:xfrm>
              <a:off x="3384804" y="5407152"/>
              <a:ext cx="22890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microbiota natural sana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12AE52A-2B70-9EC1-8C5A-A9DD26EB822D}"/>
              </a:ext>
            </a:extLst>
          </p:cNvPr>
          <p:cNvGrpSpPr/>
          <p:nvPr/>
        </p:nvGrpSpPr>
        <p:grpSpPr>
          <a:xfrm>
            <a:off x="-3049" y="3823291"/>
            <a:ext cx="3546349" cy="1555030"/>
            <a:chOff x="-3049" y="3823291"/>
            <a:chExt cx="3546349" cy="155503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EB84F1A-C341-43AE-702A-1A3667A3E0A8}"/>
                </a:ext>
              </a:extLst>
            </p:cNvPr>
            <p:cNvSpPr/>
            <p:nvPr/>
          </p:nvSpPr>
          <p:spPr>
            <a:xfrm>
              <a:off x="-3049" y="3823291"/>
              <a:ext cx="3281172" cy="15550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7FCE0F5-BDDD-6A14-4842-E67E4DE04F73}"/>
                </a:ext>
              </a:extLst>
            </p:cNvPr>
            <p:cNvSpPr txBox="1"/>
            <p:nvPr/>
          </p:nvSpPr>
          <p:spPr>
            <a:xfrm>
              <a:off x="748284" y="4047574"/>
              <a:ext cx="2795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NUTRIENTES + PROBIÓTICOS: alimentación suplementaria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6E40E04-B7B7-548B-2A2B-853B918A8775}"/>
              </a:ext>
            </a:extLst>
          </p:cNvPr>
          <p:cNvGrpSpPr/>
          <p:nvPr/>
        </p:nvGrpSpPr>
        <p:grpSpPr>
          <a:xfrm>
            <a:off x="6869427" y="2844773"/>
            <a:ext cx="2506218" cy="1463040"/>
            <a:chOff x="6801040" y="2856500"/>
            <a:chExt cx="2506218" cy="146304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FCEE2535-2D1A-1E83-D0C8-E13603A5F7C8}"/>
                </a:ext>
              </a:extLst>
            </p:cNvPr>
            <p:cNvSpPr/>
            <p:nvPr/>
          </p:nvSpPr>
          <p:spPr>
            <a:xfrm>
              <a:off x="6801040" y="2856500"/>
              <a:ext cx="242316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DF9F73D1-2139-1329-556A-43ECEAC845E4}"/>
                </a:ext>
              </a:extLst>
            </p:cNvPr>
            <p:cNvSpPr txBox="1"/>
            <p:nvPr/>
          </p:nvSpPr>
          <p:spPr>
            <a:xfrm>
              <a:off x="6961060" y="3117810"/>
              <a:ext cx="234619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mayor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resistencia 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frente a factores de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estrés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257E16A-ACB7-3C4C-C6AA-E148305BD02B}"/>
              </a:ext>
            </a:extLst>
          </p:cNvPr>
          <p:cNvGrpSpPr/>
          <p:nvPr/>
        </p:nvGrpSpPr>
        <p:grpSpPr>
          <a:xfrm>
            <a:off x="9562805" y="1856103"/>
            <a:ext cx="2562609" cy="1463040"/>
            <a:chOff x="9292587" y="2001248"/>
            <a:chExt cx="2562609" cy="146304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CDAF1D2-D6D1-D7C5-4E76-7228EA5BA525}"/>
                </a:ext>
              </a:extLst>
            </p:cNvPr>
            <p:cNvSpPr/>
            <p:nvPr/>
          </p:nvSpPr>
          <p:spPr>
            <a:xfrm>
              <a:off x="9292587" y="2001248"/>
              <a:ext cx="242316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2772B8A-B308-F47F-2CAA-D90DFD5C6F11}"/>
                </a:ext>
              </a:extLst>
            </p:cNvPr>
            <p:cNvSpPr txBox="1"/>
            <p:nvPr/>
          </p:nvSpPr>
          <p:spPr>
            <a:xfrm>
              <a:off x="9604247" y="2487168"/>
              <a:ext cx="22509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menos pérdidas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4157A172-33A2-DD94-E86D-780980137E96}"/>
              </a:ext>
            </a:extLst>
          </p:cNvPr>
          <p:cNvGrpSpPr/>
          <p:nvPr/>
        </p:nvGrpSpPr>
        <p:grpSpPr>
          <a:xfrm>
            <a:off x="9632530" y="4047574"/>
            <a:ext cx="2423160" cy="1463040"/>
            <a:chOff x="9380982" y="4001501"/>
            <a:chExt cx="2423160" cy="146304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A401AB1-8934-1623-AE00-A7B4D045C77D}"/>
                </a:ext>
              </a:extLst>
            </p:cNvPr>
            <p:cNvSpPr/>
            <p:nvPr/>
          </p:nvSpPr>
          <p:spPr>
            <a:xfrm>
              <a:off x="9380982" y="4001501"/>
              <a:ext cx="242316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97E954D-FF98-2E85-5107-518BD2151EF2}"/>
                </a:ext>
              </a:extLst>
            </p:cNvPr>
            <p:cNvSpPr txBox="1"/>
            <p:nvPr/>
          </p:nvSpPr>
          <p:spPr>
            <a:xfrm>
              <a:off x="9609198" y="4368431"/>
              <a:ext cx="2106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mayores producciones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8AE027B-C793-770D-24DB-FD9F862E8A4E}"/>
              </a:ext>
            </a:extLst>
          </p:cNvPr>
          <p:cNvGrpSpPr/>
          <p:nvPr/>
        </p:nvGrpSpPr>
        <p:grpSpPr>
          <a:xfrm>
            <a:off x="5634419" y="1533952"/>
            <a:ext cx="2250566" cy="1147102"/>
            <a:chOff x="5348860" y="1257181"/>
            <a:chExt cx="2250566" cy="114710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1082B81-4084-C925-B9AF-453495AF2762}"/>
                </a:ext>
              </a:extLst>
            </p:cNvPr>
            <p:cNvSpPr/>
            <p:nvPr/>
          </p:nvSpPr>
          <p:spPr>
            <a:xfrm>
              <a:off x="5348860" y="1257181"/>
              <a:ext cx="1975864" cy="11471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37C265E-6479-C857-F3AB-E4B188845AA8}"/>
                </a:ext>
              </a:extLst>
            </p:cNvPr>
            <p:cNvSpPr txBox="1"/>
            <p:nvPr/>
          </p:nvSpPr>
          <p:spPr>
            <a:xfrm>
              <a:off x="5442205" y="1492750"/>
              <a:ext cx="21572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productos tóxicos, malnutrición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9E4AC23-98F6-C167-018D-76DFE03A4320}"/>
              </a:ext>
            </a:extLst>
          </p:cNvPr>
          <p:cNvGrpSpPr/>
          <p:nvPr/>
        </p:nvGrpSpPr>
        <p:grpSpPr>
          <a:xfrm>
            <a:off x="6738081" y="4707639"/>
            <a:ext cx="2423160" cy="1151458"/>
            <a:chOff x="6015610" y="4360261"/>
            <a:chExt cx="2423160" cy="146304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31118E1-E3FF-F181-6993-95DF390E1F5A}"/>
                </a:ext>
              </a:extLst>
            </p:cNvPr>
            <p:cNvSpPr/>
            <p:nvPr/>
          </p:nvSpPr>
          <p:spPr>
            <a:xfrm>
              <a:off x="6015610" y="4360261"/>
              <a:ext cx="2423160" cy="1463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8188B46F-C74C-7FB4-2E6D-6DE23C6E664C}"/>
                </a:ext>
              </a:extLst>
            </p:cNvPr>
            <p:cNvSpPr txBox="1"/>
            <p:nvPr/>
          </p:nvSpPr>
          <p:spPr>
            <a:xfrm>
              <a:off x="6355553" y="4579902"/>
              <a:ext cx="200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Varroa</a:t>
              </a:r>
              <a:r>
                <a:rPr lang="es-ES" dirty="0"/>
                <a:t>, </a:t>
              </a:r>
              <a:r>
                <a:rPr lang="es-ES" dirty="0" err="1"/>
                <a:t>Nosema</a:t>
              </a:r>
              <a:r>
                <a:rPr lang="es-ES" dirty="0"/>
                <a:t>, virus, </a:t>
              </a:r>
              <a:r>
                <a:rPr lang="es-ES" dirty="0" err="1"/>
                <a:t>Penibacillum</a:t>
              </a:r>
              <a:endParaRPr lang="es-ES" dirty="0"/>
            </a:p>
          </p:txBody>
        </p:sp>
      </p:grp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84C89943-1870-0F48-C69C-D737D8CD7B7F}"/>
              </a:ext>
            </a:extLst>
          </p:cNvPr>
          <p:cNvCxnSpPr/>
          <p:nvPr/>
        </p:nvCxnSpPr>
        <p:spPr>
          <a:xfrm flipV="1">
            <a:off x="4366451" y="4410114"/>
            <a:ext cx="145922" cy="492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4BE8B129-7529-959C-EBA7-6D08F42A106A}"/>
              </a:ext>
            </a:extLst>
          </p:cNvPr>
          <p:cNvCxnSpPr>
            <a:cxnSpLocks/>
          </p:cNvCxnSpPr>
          <p:nvPr/>
        </p:nvCxnSpPr>
        <p:spPr>
          <a:xfrm>
            <a:off x="3497580" y="2465993"/>
            <a:ext cx="360426" cy="24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A2E18276-3234-2DF0-0C14-001918E56698}"/>
              </a:ext>
            </a:extLst>
          </p:cNvPr>
          <p:cNvCxnSpPr>
            <a:cxnSpLocks/>
          </p:cNvCxnSpPr>
          <p:nvPr/>
        </p:nvCxnSpPr>
        <p:spPr>
          <a:xfrm>
            <a:off x="5920740" y="3551596"/>
            <a:ext cx="5004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153FA85B-D387-C375-1ABC-95546567EAC1}"/>
              </a:ext>
            </a:extLst>
          </p:cNvPr>
          <p:cNvCxnSpPr/>
          <p:nvPr/>
        </p:nvCxnSpPr>
        <p:spPr>
          <a:xfrm flipH="1" flipV="1">
            <a:off x="7472933" y="4001501"/>
            <a:ext cx="206696" cy="646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B958E760-A1D0-1DAC-AAF2-452245FAF529}"/>
              </a:ext>
            </a:extLst>
          </p:cNvPr>
          <p:cNvCxnSpPr>
            <a:cxnSpLocks/>
          </p:cNvCxnSpPr>
          <p:nvPr/>
        </p:nvCxnSpPr>
        <p:spPr>
          <a:xfrm>
            <a:off x="6669024" y="2671834"/>
            <a:ext cx="415814" cy="1151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78278C90-AEE3-B24B-A45C-6206B60A2012}"/>
              </a:ext>
            </a:extLst>
          </p:cNvPr>
          <p:cNvCxnSpPr>
            <a:cxnSpLocks/>
          </p:cNvCxnSpPr>
          <p:nvPr/>
        </p:nvCxnSpPr>
        <p:spPr>
          <a:xfrm flipV="1">
            <a:off x="9294302" y="3042211"/>
            <a:ext cx="601554" cy="297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914308A2-9D8C-3A82-1CC2-059EF4C8A56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9271540" y="3845014"/>
            <a:ext cx="715854" cy="4168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A210384B-BB81-789E-4FC2-49930705D5B9}"/>
              </a:ext>
            </a:extLst>
          </p:cNvPr>
          <p:cNvCxnSpPr>
            <a:cxnSpLocks/>
          </p:cNvCxnSpPr>
          <p:nvPr/>
        </p:nvCxnSpPr>
        <p:spPr>
          <a:xfrm flipV="1">
            <a:off x="3183827" y="3845014"/>
            <a:ext cx="519493" cy="3688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C4164C-7C3D-27C9-1DEC-5C2948BDD3C4}"/>
              </a:ext>
            </a:extLst>
          </p:cNvPr>
          <p:cNvSpPr txBox="1"/>
          <p:nvPr/>
        </p:nvSpPr>
        <p:spPr>
          <a:xfrm>
            <a:off x="3310128" y="374904"/>
            <a:ext cx="7443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En definitiva: es bueno dar probióticos con alimentación suplementaria bien escogida: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Antes de la invernada.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Antes de arrancar la floración primaveral.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Desde que empieza el otoño   .  .  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1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sona sonriente fotos de stock, imágenes de Persona sonriente sin  royalties | Depositphotos">
            <a:extLst>
              <a:ext uri="{FF2B5EF4-FFF2-40B4-BE49-F238E27FC236}">
                <a16:creationId xmlns:a16="http://schemas.microsoft.com/office/drawing/2014/main" id="{AB8F7C98-6E04-848E-F7BC-E3E68210C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/>
          <a:stretch/>
        </p:blipFill>
        <p:spPr bwMode="auto">
          <a:xfrm>
            <a:off x="6361589" y="1146084"/>
            <a:ext cx="38090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lustración De Una Abeja Feliz Con Una Cinta Fijada Sobre él ...">
            <a:extLst>
              <a:ext uri="{FF2B5EF4-FFF2-40B4-BE49-F238E27FC236}">
                <a16:creationId xmlns:a16="http://schemas.microsoft.com/office/drawing/2014/main" id="{D6D44FC1-A81C-1CCD-D121-8CED4034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04" y="1146084"/>
            <a:ext cx="32234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9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AE8604-8E88-3F89-857F-A6F04330B382}"/>
              </a:ext>
            </a:extLst>
          </p:cNvPr>
          <p:cNvSpPr txBox="1"/>
          <p:nvPr/>
        </p:nvSpPr>
        <p:spPr>
          <a:xfrm>
            <a:off x="3310128" y="374904"/>
            <a:ext cx="576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A continuación, bibliografía extra para ampliar información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BDC6FF-8443-E382-48FF-ADCB14F03E90}"/>
              </a:ext>
            </a:extLst>
          </p:cNvPr>
          <p:cNvSpPr txBox="1"/>
          <p:nvPr/>
        </p:nvSpPr>
        <p:spPr>
          <a:xfrm>
            <a:off x="0" y="1432874"/>
            <a:ext cx="12104016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Ahmad, S., Khan, K. A., Khan, S. A.,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Ghramh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A., y Gul, A. (2021). Comparative assessment of various supplementary diets on commercial honey bee (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health and colony performance.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16(10): e0258430.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Audisio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C. &amp; Benítez-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Ahrendts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R. (2011).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Lactobacillus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johnsonii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CRL1647, isolated from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 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bee-gut, exhibited a beneficial effect on honeybee colonies.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Microbes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2: 29-34.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Basualdo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Barragán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Antúnez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(2014). Bee bread increases honeybee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haemolymph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and promote better survival despite of causing higher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Nosema ceranae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abundance in honeybees.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Microbiol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6(4): 396-400.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Bogdanov, S. (2004). Quality and standards of pollen and beeswax.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Apiacta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38: 334-341.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Borges, D., Guzman-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&amp; Goodwin, P. H. (2021). Effects of prebiotics and probiotics on honey bees (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infected with the microsporidian parasite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Nosema ceranae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Microorganisms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9(3): 481.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664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28C40E-EC88-E34E-1052-E8AE763D74AA}"/>
              </a:ext>
            </a:extLst>
          </p:cNvPr>
          <p:cNvSpPr txBox="1"/>
          <p:nvPr/>
        </p:nvSpPr>
        <p:spPr>
          <a:xfrm>
            <a:off x="113122" y="374904"/>
            <a:ext cx="11943760" cy="637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Brodschneider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Crailsheim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(2010). Nutrition and health in honey bees.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Apidologie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41: 278-294.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Alvise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Böhme, F.,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Codrea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C., Seitz, A. &amp;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Hasselmann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(2018).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winter feed type on intestinal microbiota and parasites in honey bees.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Apidologie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49(2): 252-264.</a:t>
            </a: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Danihlík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Skrabisová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Lenobel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Omar E.,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Petřivalský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Crailsheim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 &amp;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Brodschneider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(2018). Does the pollen diet influence the production and expression of antimicrobial peptides in individual honey bees?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9(3): 79.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Groot, A. P. (1953). Protein and amino acid requirements of the honeybee (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 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 In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Physiol. Comp. </a:t>
            </a:r>
            <a:r>
              <a:rPr lang="en-US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Oecol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chapter 3, pages 197-285. Junk, den Haag.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DeGrandi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-Hoffman, G., Chen, Y., Huang, E. &amp; Huang, M. H. (2010). The effect of diet on protein concentration, hypopharyngeal gland development and virus load in worker honey bees (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 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Insect Physiol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56: 1184-1191.</a:t>
            </a: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DeGrandi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-Hoffman, G., Gage, S. L., Corby, H. V., Carroll, M. &amp;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Ziolkowski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(2018). Connecting the nutrient composition of seasonal pollens with changing nutritional needs of honey bee (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 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colonies. </a:t>
            </a: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fr-FR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</a:t>
            </a: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Physiol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109: 114-124.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9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AE8604-8E88-3F89-857F-A6F04330B382}"/>
              </a:ext>
            </a:extLst>
          </p:cNvPr>
          <p:cNvSpPr txBox="1"/>
          <p:nvPr/>
        </p:nvSpPr>
        <p:spPr>
          <a:xfrm>
            <a:off x="4928616" y="374904"/>
            <a:ext cx="6144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Hay un consenso generalizado sobre el incremento en la mortalidad que sufren las colmenas de España y de gran parte del mundo. Las enfermedades emergentes y la presencia de cantidades cada vez más elevadas de sustancias tóxicas en el medio ambiente son, posiblemente, los dos conjuntos de factores que tienen mayor incidencia en esas pérdidas masivas. </a:t>
            </a:r>
            <a:endParaRPr lang="es-ES" sz="2400" b="1" dirty="0"/>
          </a:p>
        </p:txBody>
      </p:sp>
      <p:pic>
        <p:nvPicPr>
          <p:cNvPr id="1026" name="Picture 2" descr="Algunas de las colmenas de Yinon Arkin, que fueron robadas de su panal y destruidas | Foto: Yinon Arkin">
            <a:extLst>
              <a:ext uri="{FF2B5EF4-FFF2-40B4-BE49-F238E27FC236}">
                <a16:creationId xmlns:a16="http://schemas.microsoft.com/office/drawing/2014/main" id="{0AF226D6-8D77-0741-F461-9AF504E5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" y="1131408"/>
            <a:ext cx="4279011" cy="30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2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AE8604-8E88-3F89-857F-A6F04330B382}"/>
              </a:ext>
            </a:extLst>
          </p:cNvPr>
          <p:cNvSpPr txBox="1"/>
          <p:nvPr/>
        </p:nvSpPr>
        <p:spPr>
          <a:xfrm>
            <a:off x="65988" y="374904"/>
            <a:ext cx="12126012" cy="461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Descamps, C., Quinet, M. &amp; Jacquemart, A. L. (2021).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change-induced stress reduce quantity and alter composition of nectar and pollen from a bee-pollinated species (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Borago officinalis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Boraginaceae). </a:t>
            </a: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Front. Plant </a:t>
            </a:r>
            <a:r>
              <a:rPr lang="fr-FR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12: 755843.</a:t>
            </a: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Pasquale, G.,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Alaux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Le Conte, Y.,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Odoux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F.,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Pioz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Vaissière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E.,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Belzunces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P. &amp;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Decourtye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(2016).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Variations in the availability of pollen resources affect honey bee health. </a:t>
            </a:r>
            <a:r>
              <a:rPr lang="fr-FR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11(9): e0162818.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Pasquale, G., Salignon, M., Le Conte, Y.,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Belzunces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P. &amp;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Alaux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(2013).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of pollen nutrition on honey bee health: Do pollen quality and diversity matter? </a:t>
            </a:r>
            <a:r>
              <a:rPr lang="es-ES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s-E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8(8): e72016.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Didaras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A., </a:t>
            </a: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Karatasou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Dimitriou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G., </a:t>
            </a: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Amoutzias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D. &amp; </a:t>
            </a: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Mossialos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(2020).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Antimicrobial activity of bee-collected pollen and beebread: State of the art and future perspectives.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9(11): 811.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4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B6C1B8-0DEE-AF29-55A8-F23CD7FDEE2F}"/>
              </a:ext>
            </a:extLst>
          </p:cNvPr>
          <p:cNvSpPr txBox="1"/>
          <p:nvPr/>
        </p:nvSpPr>
        <p:spPr>
          <a:xfrm>
            <a:off x="141402" y="9427"/>
            <a:ext cx="11943761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Evans, J. D. &amp; Lopez, D. L. (2004). Bacterial probiotics induce an immune response in the honey bee (Hymenoptera: Apidae).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Econ.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Entomol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97(3): 752 756.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Evans J.D. &amp; Spivak M. (2010). Socialized medicine: Individual and communal disease barriers in honey bees.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Invert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Pathol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103: 62–72.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Feas, X., </a:t>
            </a:r>
            <a:r>
              <a:rPr lang="es-MX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Vazquez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M. P., </a:t>
            </a:r>
            <a:r>
              <a:rPr lang="es-MX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Estevinho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L., Seijas, J. A. &amp; Iglesias, A. (2012).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Organic bee pollen: botanical origin, nutritional value, bioactive compounds, antioxidant activity and microbiological quality.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17: 8359-8377.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Gérard, M.,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Vanderplanck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Wood, T.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Michez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(2020). Global warming and plant-pollinator mismatches.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Emerging Top. Life Sci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4: 77-86.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Huang, Z. (2012). Pollen nutrition affects honey bee stress resistance.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Arthr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Rev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5(2): 175-189.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Keller, I.,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Imdorf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(2005). Pollen nutrition and colony development in honey bees: Part I.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 World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86(2): 3-10.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Kešnerová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L., Mars, R. A.,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Ellegaard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M., Troilo, M., Sauer, U. &amp; Engel, P. (2017).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Disentangling metabolic functions of bacteria in the honey bee gut.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Biol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15(12): e2003467.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Li, C.,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B., Wang, Y., Feng, Q. &amp; Yang, W. (2012).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of dietary crude protein levels on development, antioxidant status, and total midgut protease activity of honey bee (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ligustica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Apidologie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43(5): 576-586.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7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C0390C-3B96-2761-B70A-E5C4259F79B9}"/>
              </a:ext>
            </a:extLst>
          </p:cNvPr>
          <p:cNvSpPr txBox="1"/>
          <p:nvPr/>
        </p:nvSpPr>
        <p:spPr>
          <a:xfrm>
            <a:off x="64008" y="256032"/>
            <a:ext cx="12060936" cy="651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Ptaszyńska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A., Borsuk, G.,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Zdybicka-Barabas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Cytryńska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&amp; Malek, W. (2016). Are commercial probiotics and prebiotics effective in the treatment and prevention of honeybee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nosemosis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C?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Parasitol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115: 397-406.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Sabaté, D. C., Cruz, M. S., Benítez-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Ahrendts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R. &amp;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Audisio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C. (2012).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Beneficial effects of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Bacillus subtilis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 sp. subtilis Mori2, a honey-associated strain, on honeybee colony performance.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Probiot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Antimicrob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Prot.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4: 39-46.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Clair, A. L., Zhang, G., Dolezal, A. G., O'Neal, M. E. &amp; Toth, A. L. (2020). Diversified farming in a monoculture landscape: Effects on honey bee health and wild bee communities.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Entomol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49(3): 753-764.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Szymas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Jedruszuk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(2003). The influence of different diets on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haemocytes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adult worker honey bees,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Apidologie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34: 97-102.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Villagomez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N.,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Nürnberger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Requier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F., Schiele, S. &amp;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Steffan-Dewenter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(2021).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of temperature and photoperiod on the seasonal timing of western honey bee colonies and an early spring flowering plant.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11(12): 7834-7849.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15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Wenfeng</a:t>
            </a:r>
            <a:r>
              <a:rPr lang="en-US" sz="1800" dirty="0">
                <a:solidFill>
                  <a:srgbClr val="000000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 Li,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Yanping</a:t>
            </a:r>
            <a:r>
              <a:rPr lang="en-US" sz="1800" dirty="0">
                <a:solidFill>
                  <a:srgbClr val="000000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 Chen, Steven C. Cook . 2017. </a:t>
            </a:r>
            <a:r>
              <a:rPr lang="en-US" sz="1800" dirty="0">
                <a:solidFill>
                  <a:srgbClr val="0080AE"/>
                </a:solidFill>
                <a:effectLst/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⇑</a:t>
            </a:r>
            <a:r>
              <a:rPr lang="en-US" sz="1800" dirty="0">
                <a:solidFill>
                  <a:srgbClr val="0080AE"/>
                </a:solidFill>
                <a:effectLst/>
                <a:latin typeface="AdvCORRESAST"/>
                <a:ea typeface="Calibri" panose="020F0502020204030204" pitchFamily="34" charset="0"/>
                <a:cs typeface="AdvCORRESAST"/>
              </a:rPr>
              <a:t> </a:t>
            </a:r>
            <a:r>
              <a:rPr lang="en-US" sz="1800" dirty="0">
                <a:solidFill>
                  <a:srgbClr val="0080AE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https://doi.org/10.1016/j.ijpara.2017.11.004 </a:t>
            </a:r>
            <a:r>
              <a:rPr lang="en-US" sz="1800" dirty="0">
                <a:solidFill>
                  <a:srgbClr val="000000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0020-7519/Published by Elsevier Ltd on behalf of Australian Society for Parasitology. </a:t>
            </a:r>
            <a:r>
              <a:rPr lang="en-US" sz="180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⇑.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Nosema ceranae infection inflicts comprehensive and persistent immunosuppression and accelerated lipid loss in host Apis mellifera honey bees</a:t>
            </a:r>
            <a:r>
              <a:rPr lang="en-US" sz="1800" dirty="0">
                <a:solidFill>
                  <a:srgbClr val="000000"/>
                </a:solidFill>
                <a:effectLst/>
                <a:latin typeface="AdvGulliv-R"/>
                <a:ea typeface="Calibri" panose="020F0502020204030204" pitchFamily="34" charset="0"/>
                <a:cs typeface="AdvGulliv-R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1544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C25468-B1F2-6F58-B0D2-6D7A5E590F75}"/>
              </a:ext>
            </a:extLst>
          </p:cNvPr>
          <p:cNvSpPr txBox="1"/>
          <p:nvPr/>
        </p:nvSpPr>
        <p:spPr>
          <a:xfrm>
            <a:off x="0" y="240242"/>
            <a:ext cx="12015216" cy="637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LoCascio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M., Aguirre, L., Irwin, R. E. &amp; Adler, L. S. (2019).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Pollen from multiple sunflower cultivars and species reduces a common bumblebee gut pathogen.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Soc. Open Sci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6: 190279.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Manning, R. (2016). Artificial feeding of honeybees based on an understanding of nutritional principles.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Anim. Prod. Sci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58(4): 689-703.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Markowiak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Slizewska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(2018). The role of probiotics, prebiotics and symbiotics in animal nutrition.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10: 21.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Mishukovskaya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Giniyatullin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Tuktarov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Khabirov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Khaziahmetov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Naurazbaeva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(2020). Effect of probiotic feed additives on honeybee colonies overwintering.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Am. J. Anim. Vet. Sci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15(4): 284-290.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Negri, P., Maggi, M., Ramirez, L.,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Szawarski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Feudis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Lamattina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(2016). Cellular immunity in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studying hemocytes brings light about bee’s skills to confront threats.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Apidologie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47(3): 379-388.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Negri P., Villalobos E.,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Szawarski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N., Damiani N.,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L., Garrido M., Maggi M., Quintana S.,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Lamattina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(2019). Towards precision nutrition: a novel concept linking phytochemicals, immune response and honey bee health.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10: 29 pp. doi:10.3390/insects10110401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9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48771D-77F9-2836-33CB-A84C77C95513}"/>
              </a:ext>
            </a:extLst>
          </p:cNvPr>
          <p:cNvSpPr txBox="1"/>
          <p:nvPr/>
        </p:nvSpPr>
        <p:spPr>
          <a:xfrm>
            <a:off x="38100" y="201168"/>
            <a:ext cx="12115800" cy="367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Wilson, R. N.,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T. &amp; Starks, P. T. (2008). The ontogeny of immunity: development of innate immune strength in the honey bee (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 mellifera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Insect Physiol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54: 1392-1399.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Wright, G. A., Nicolson, S. W.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(2018). Nutritional physiology and ecology of honey bees.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Rev.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Entomol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63: 327-344.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Yirga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(2015). The use of probiotics in animal nutrition.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Probiotics Heal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3(2): 10 pp. DOI: 10.4172/2329-8901.1000132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Zheng, B., Wu, Z. &amp; Xu, B. (2014). The effects of dietary protein levels on the population 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growth, performance, and physiology of honey bee workers during early spring. </a:t>
            </a:r>
            <a:r>
              <a:rPr lang="en-US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Insect Sci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14(191).</a:t>
            </a:r>
            <a:endParaRPr lang="es-E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0D0F25-4C3D-9214-4217-D6C2F899E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8"/>
          <a:stretch/>
        </p:blipFill>
        <p:spPr bwMode="auto">
          <a:xfrm>
            <a:off x="3957195" y="4054245"/>
            <a:ext cx="5150229" cy="2668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36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FEB538-9836-5005-8C75-9E913CCB6254}"/>
              </a:ext>
            </a:extLst>
          </p:cNvPr>
          <p:cNvSpPr txBox="1"/>
          <p:nvPr/>
        </p:nvSpPr>
        <p:spPr>
          <a:xfrm>
            <a:off x="5733288" y="438912"/>
            <a:ext cx="4983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Da la impresión de que las abejas actuales son menos resistentes y más sensibles a los factores adversos a los que se enfrentan. Todos observamos que mientras que algunas colmenas crecen y producen bien, contando con una población numerosa, hay otras cercanas que están como mustias y apenas crecen, incluso en primavera y con abundancia de flores. ¿Qué les está ocurriendo?</a:t>
            </a:r>
            <a:endParaRPr lang="es-ES" sz="2400" b="1" dirty="0"/>
          </a:p>
        </p:txBody>
      </p:sp>
      <p:pic>
        <p:nvPicPr>
          <p:cNvPr id="2050" name="Picture 2" descr="Un virus mortal convierte a las abejas infectadas en caballos de Troya para  poder propagarse">
            <a:extLst>
              <a:ext uri="{FF2B5EF4-FFF2-40B4-BE49-F238E27FC236}">
                <a16:creationId xmlns:a16="http://schemas.microsoft.com/office/drawing/2014/main" id="{BEB5A43A-36F8-9500-F2A3-A1DEB8BF9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1" y="312897"/>
            <a:ext cx="3960052" cy="19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colapso de las colmenas - ABC.es">
            <a:extLst>
              <a:ext uri="{FF2B5EF4-FFF2-40B4-BE49-F238E27FC236}">
                <a16:creationId xmlns:a16="http://schemas.microsoft.com/office/drawing/2014/main" id="{25ACBC69-AEFE-E8B0-D274-38F9348E7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11086" r="13514" b="9891"/>
          <a:stretch/>
        </p:blipFill>
        <p:spPr bwMode="auto">
          <a:xfrm>
            <a:off x="1539902" y="2398076"/>
            <a:ext cx="2788920" cy="20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 colapso de las colmenas - ABC.es">
            <a:extLst>
              <a:ext uri="{FF2B5EF4-FFF2-40B4-BE49-F238E27FC236}">
                <a16:creationId xmlns:a16="http://schemas.microsoft.com/office/drawing/2014/main" id="{B8207EC2-28CF-1127-B4CA-D403D82AD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6"/>
          <a:stretch/>
        </p:blipFill>
        <p:spPr bwMode="auto">
          <a:xfrm>
            <a:off x="919919" y="4609708"/>
            <a:ext cx="3856175" cy="17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B46726-58DC-C505-E1B5-B09382686358}"/>
              </a:ext>
            </a:extLst>
          </p:cNvPr>
          <p:cNvSpPr txBox="1"/>
          <p:nvPr/>
        </p:nvSpPr>
        <p:spPr>
          <a:xfrm>
            <a:off x="359664" y="1166824"/>
            <a:ext cx="118323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Las abejas domésticas se están enfrentando a situaciones nuevas de estrés. Uno de los componentes indispensables para resistir estas presiones ambientales es la existencia de un </a:t>
            </a:r>
          </a:p>
          <a:p>
            <a:pPr algn="ctr"/>
            <a:endParaRPr lang="es-E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es-ES" sz="3600" b="1" dirty="0">
                <a:latin typeface="Georgia" panose="02040502050405020303" pitchFamily="18" charset="0"/>
                <a:cs typeface="Arial" panose="020B0604020202020204" pitchFamily="34" charset="0"/>
              </a:rPr>
              <a:t>sistema de defensa eficiente</a:t>
            </a: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tanto a nivel de colmena como del individuo.</a:t>
            </a:r>
          </a:p>
          <a:p>
            <a:pPr algn="ctr"/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6EA9F9-A686-0545-C357-2EA24FF26105}"/>
              </a:ext>
            </a:extLst>
          </p:cNvPr>
          <p:cNvSpPr txBox="1"/>
          <p:nvPr/>
        </p:nvSpPr>
        <p:spPr>
          <a:xfrm>
            <a:off x="3099816" y="228600"/>
            <a:ext cx="569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El mensaje de esta charla es que:</a:t>
            </a:r>
          </a:p>
          <a:p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EDEE3E-EA05-9255-5E75-13D71217E09C}"/>
              </a:ext>
            </a:extLst>
          </p:cNvPr>
          <p:cNvSpPr txBox="1"/>
          <p:nvPr/>
        </p:nvSpPr>
        <p:spPr>
          <a:xfrm>
            <a:off x="991605" y="4505705"/>
            <a:ext cx="10943577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b="1" dirty="0">
                <a:latin typeface="Georgia" panose="02040502050405020303" pitchFamily="18" charset="0"/>
                <a:cs typeface="Arial" panose="020B0604020202020204" pitchFamily="34" charset="0"/>
              </a:rPr>
              <a:t>La interacción entre pesticidas y susceptibilidad a infecciones: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Georgia" panose="02040502050405020303" pitchFamily="18" charset="0"/>
                <a:cs typeface="Arial" panose="020B0604020202020204" pitchFamily="34" charset="0"/>
              </a:rPr>
              <a:t>• Pettis JS, Lichtenberg EM, Andree M, </a:t>
            </a:r>
            <a:r>
              <a:rPr lang="en-US" b="1" dirty="0" err="1">
                <a:latin typeface="Georgia" panose="02040502050405020303" pitchFamily="18" charset="0"/>
                <a:cs typeface="Arial" panose="020B0604020202020204" pitchFamily="34" charset="0"/>
              </a:rPr>
              <a:t>Stitzinger</a:t>
            </a:r>
            <a:r>
              <a:rPr lang="en-US" b="1" dirty="0">
                <a:latin typeface="Georgia" panose="02040502050405020303" pitchFamily="18" charset="0"/>
                <a:cs typeface="Arial" panose="020B0604020202020204" pitchFamily="34" charset="0"/>
              </a:rPr>
              <a:t> J, Rose R, et al. (2013) Crop pollination exposes honey bees to pesticides which alters their susceptibility to the gut pathogen </a:t>
            </a:r>
            <a:r>
              <a:rPr lang="en-US" b="1" i="1" dirty="0">
                <a:latin typeface="Georgia" panose="02040502050405020303" pitchFamily="18" charset="0"/>
                <a:cs typeface="Arial" panose="020B0604020202020204" pitchFamily="34" charset="0"/>
              </a:rPr>
              <a:t>Nosema ceranae</a:t>
            </a:r>
            <a:r>
              <a:rPr lang="en-US" b="1" dirty="0"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Georgia" panose="02040502050405020303" pitchFamily="18" charset="0"/>
                <a:cs typeface="Arial" panose="020B0604020202020204" pitchFamily="34" charset="0"/>
              </a:rPr>
              <a:t>PLoS</a:t>
            </a:r>
            <a:r>
              <a:rPr lang="en-US" b="1" dirty="0">
                <a:latin typeface="Georgia" panose="02040502050405020303" pitchFamily="18" charset="0"/>
                <a:cs typeface="Arial" panose="020B0604020202020204" pitchFamily="34" charset="0"/>
              </a:rPr>
              <a:t> ONE 8(7): e70182. doi:10.1371/journal.pone.0070182</a:t>
            </a:r>
            <a:endParaRPr lang="es-ES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51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6F82F0-30D8-1B6D-E8B9-ACA552B99012}"/>
              </a:ext>
            </a:extLst>
          </p:cNvPr>
          <p:cNvSpPr txBox="1"/>
          <p:nvPr/>
        </p:nvSpPr>
        <p:spPr>
          <a:xfrm>
            <a:off x="155448" y="374904"/>
            <a:ext cx="11676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Para que dicho sistema de inmunidad funcione bien, las abejas deben tener una nutrición adecuada, es decir, que sea </a:t>
            </a:r>
            <a:r>
              <a:rPr lang="es-ES" sz="2400" b="1" u="sng" dirty="0">
                <a:latin typeface="Georgia" panose="02040502050405020303" pitchFamily="18" charset="0"/>
                <a:cs typeface="Arial" panose="020B0604020202020204" pitchFamily="34" charset="0"/>
              </a:rPr>
              <a:t>variada en su origen floral</a:t>
            </a: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y que esté </a:t>
            </a:r>
            <a:r>
              <a:rPr lang="es-ES" sz="2400" b="1" u="sng" dirty="0">
                <a:latin typeface="Georgia" panose="02040502050405020303" pitchFamily="18" charset="0"/>
                <a:cs typeface="Arial" panose="020B0604020202020204" pitchFamily="34" charset="0"/>
              </a:rPr>
              <a:t>equilibrada en proteínas y azúcares</a:t>
            </a: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es-ES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65D7F8-DC16-61B7-10C2-98475715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" y="2057400"/>
            <a:ext cx="3657600" cy="2743200"/>
          </a:xfrm>
          <a:prstGeom prst="rect">
            <a:avLst/>
          </a:prstGeom>
        </p:spPr>
      </p:pic>
      <p:pic>
        <p:nvPicPr>
          <p:cNvPr id="3074" name="Picture 2" descr="Abeja libando el néctar de una flor (37635)">
            <a:extLst>
              <a:ext uri="{FF2B5EF4-FFF2-40B4-BE49-F238E27FC236}">
                <a16:creationId xmlns:a16="http://schemas.microsoft.com/office/drawing/2014/main" id="{504B4A91-FAFF-D001-D5CF-B00D80E3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85" y="22831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versaciones entre una abeja y una flor | Espores">
            <a:extLst>
              <a:ext uri="{FF2B5EF4-FFF2-40B4-BE49-F238E27FC236}">
                <a16:creationId xmlns:a16="http://schemas.microsoft.com/office/drawing/2014/main" id="{3C020F5D-782F-C3BC-95DE-D3D37293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97" y="2659343"/>
            <a:ext cx="4335399" cy="27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bre abejas y políticos: El caso del glifosato y neonicotinoides en Chile">
            <a:extLst>
              <a:ext uri="{FF2B5EF4-FFF2-40B4-BE49-F238E27FC236}">
                <a16:creationId xmlns:a16="http://schemas.microsoft.com/office/drawing/2014/main" id="{CDF9B069-587B-94B2-0D98-F095A445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57" y="4553712"/>
            <a:ext cx="3509719" cy="22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0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C5C0F3-41FC-3117-C497-780835A7F669}"/>
              </a:ext>
            </a:extLst>
          </p:cNvPr>
          <p:cNvSpPr txBox="1"/>
          <p:nvPr/>
        </p:nvSpPr>
        <p:spPr>
          <a:xfrm>
            <a:off x="649224" y="429768"/>
            <a:ext cx="498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La base genética del sistema inmune de la abeja es importante: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877E06-BC38-E457-70F8-F56F9D17C470}"/>
              </a:ext>
            </a:extLst>
          </p:cNvPr>
          <p:cNvSpPr txBox="1"/>
          <p:nvPr/>
        </p:nvSpPr>
        <p:spPr>
          <a:xfrm>
            <a:off x="6096000" y="429768"/>
            <a:ext cx="498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Reina apareada con muchos machos &gt;15-20. Variabilidad genética elevada de la colonia. 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BD227B-B7C2-3A9D-2F3E-00D806328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72" y="1841500"/>
            <a:ext cx="3692652" cy="24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90EBA2-D567-2A99-493A-6FF105C9440E}"/>
              </a:ext>
            </a:extLst>
          </p:cNvPr>
          <p:cNvSpPr txBox="1"/>
          <p:nvPr/>
        </p:nvSpPr>
        <p:spPr>
          <a:xfrm>
            <a:off x="521208" y="1965960"/>
            <a:ext cx="374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Microbiota intestinal en buen estado: </a:t>
            </a:r>
            <a:endParaRPr lang="es-ES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704D35-D168-7F4E-5D77-3A58984E7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 bwMode="auto">
          <a:xfrm>
            <a:off x="4425696" y="369509"/>
            <a:ext cx="7680960" cy="629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2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D2388D-F169-0AD5-D841-8139FE2D78FB}"/>
              </a:ext>
            </a:extLst>
          </p:cNvPr>
          <p:cNvSpPr txBox="1"/>
          <p:nvPr/>
        </p:nvSpPr>
        <p:spPr>
          <a:xfrm>
            <a:off x="521208" y="461063"/>
            <a:ext cx="428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¿Y qué es la microbiota? 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2EB8A6-4C8C-946B-AE5E-865D37DA50A0}"/>
              </a:ext>
            </a:extLst>
          </p:cNvPr>
          <p:cNvSpPr txBox="1"/>
          <p:nvPr/>
        </p:nvSpPr>
        <p:spPr>
          <a:xfrm>
            <a:off x="5574792" y="691896"/>
            <a:ext cx="6220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Pues el conjunto de microorganismos que coexisten de forma natural con la abeja (y con cualquier otro animal) y tienen relaciones beneficiosas mutuas con su hospedador. 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1AAEB8-5D42-32EF-B27C-854D5F98EB9C}"/>
              </a:ext>
            </a:extLst>
          </p:cNvPr>
          <p:cNvSpPr txBox="1"/>
          <p:nvPr/>
        </p:nvSpPr>
        <p:spPr>
          <a:xfrm>
            <a:off x="49677" y="1511808"/>
            <a:ext cx="45201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Georgia" panose="02040502050405020303" pitchFamily="18" charset="0"/>
                <a:cs typeface="Arial" panose="020B0604020202020204" pitchFamily="34" charset="0"/>
              </a:rPr>
              <a:t>La microbiota se origina a través de interacciones cada vez más estrechas entre hospedador y microorganismos; el proceso tarda en consolidarse miles o millones de años y crea interdependencia mutua: COEVOLUCIÓN </a:t>
            </a:r>
            <a:endParaRPr lang="es-ES" sz="2000" b="1" dirty="0"/>
          </a:p>
        </p:txBody>
      </p:sp>
      <p:pic>
        <p:nvPicPr>
          <p:cNvPr id="4098" name="Picture 2" descr="Cómo influye la microbiota en la salud; soja, fármacos...">
            <a:extLst>
              <a:ext uri="{FF2B5EF4-FFF2-40B4-BE49-F238E27FC236}">
                <a16:creationId xmlns:a16="http://schemas.microsoft.com/office/drawing/2014/main" id="{1EF2C4E7-0E7D-4FCF-BF1F-EE4CFFAB1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2357258"/>
            <a:ext cx="2788920" cy="21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The primary microbiotas of ruminants characterized by different... |  Download Scientific Diagram">
            <a:extLst>
              <a:ext uri="{FF2B5EF4-FFF2-40B4-BE49-F238E27FC236}">
                <a16:creationId xmlns:a16="http://schemas.microsoft.com/office/drawing/2014/main" id="{AE3A7C09-C365-55A3-9A3E-5DC5C478A2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1C7AF6-FBE4-CF53-3E30-6B0B2360B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77" y="3581401"/>
            <a:ext cx="691094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C4164C-7C3D-27C9-1DEC-5C2948BDD3C4}"/>
              </a:ext>
            </a:extLst>
          </p:cNvPr>
          <p:cNvSpPr txBox="1"/>
          <p:nvPr/>
        </p:nvSpPr>
        <p:spPr>
          <a:xfrm>
            <a:off x="576072" y="256032"/>
            <a:ext cx="6437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La microbiota INTESTINAL favorece la absorción de nutrientes, y defiende a la abeja frente a microorganismos extraños que pueden ser perjudiciales.  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FBDED7-1DC5-4BF8-E560-42BF04D53100}"/>
              </a:ext>
            </a:extLst>
          </p:cNvPr>
          <p:cNvSpPr txBox="1"/>
          <p:nvPr/>
        </p:nvSpPr>
        <p:spPr>
          <a:xfrm>
            <a:off x="2770632" y="2354653"/>
            <a:ext cx="7936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Esta microbiota se altera por: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 los antibióticos,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la entrada de otros microorganismos patógenos,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la ingesta de sustancias tóxicas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Georgia" panose="02040502050405020303" pitchFamily="18" charset="0"/>
                <a:cs typeface="Arial" panose="020B0604020202020204" pitchFamily="34" charset="0"/>
              </a:rPr>
              <a:t>y una alimentación deficiente en nutrientes básicos.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406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3244</Words>
  <Application>Microsoft Office PowerPoint</Application>
  <PresentationFormat>Panorámica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MS Gothic</vt:lpstr>
      <vt:lpstr>AdvCORRESAST</vt:lpstr>
      <vt:lpstr>AdvGulliv-R</vt:lpstr>
      <vt:lpstr>Arial</vt:lpstr>
      <vt:lpstr>Calibri</vt:lpstr>
      <vt:lpstr>Calibri Light</vt:lpstr>
      <vt:lpstr>Georgia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Serrano Marino</dc:creator>
  <cp:lastModifiedBy>José Serrano Marino</cp:lastModifiedBy>
  <cp:revision>3</cp:revision>
  <dcterms:created xsi:type="dcterms:W3CDTF">2022-10-02T19:18:03Z</dcterms:created>
  <dcterms:modified xsi:type="dcterms:W3CDTF">2022-10-05T12:45:05Z</dcterms:modified>
</cp:coreProperties>
</file>